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705" r:id="rId2"/>
  </p:sldMasterIdLst>
  <p:notesMasterIdLst>
    <p:notesMasterId r:id="rId16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9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>
        <p:guide pos="3840"/>
        <p:guide pos="39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450FB-7440-4A82-B58F-94F1AEF6724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66A5C4D-3431-490F-83DB-CEAD24A3116D}">
      <dgm:prSet phldrT="[Teks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NL" dirty="0" smtClean="0"/>
            <a:t>Rechtbanken (11)</a:t>
          </a:r>
          <a:endParaRPr lang="nl-NL" dirty="0"/>
        </a:p>
      </dgm:t>
    </dgm:pt>
    <dgm:pt modelId="{08951E49-CA61-4174-9874-9025F586A21F}" type="parTrans" cxnId="{040F7602-B71D-4B42-B2F6-201068DB52B9}">
      <dgm:prSet/>
      <dgm:spPr/>
      <dgm:t>
        <a:bodyPr/>
        <a:lstStyle/>
        <a:p>
          <a:endParaRPr lang="nl-NL"/>
        </a:p>
      </dgm:t>
    </dgm:pt>
    <dgm:pt modelId="{505C508D-1BEC-4382-9D17-921931645794}" type="sibTrans" cxnId="{040F7602-B71D-4B42-B2F6-201068DB52B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nl-NL" dirty="0"/>
        </a:p>
      </dgm:t>
    </dgm:pt>
    <dgm:pt modelId="{11C6432B-E646-4282-9483-390E421E9804}">
      <dgm:prSet phldrT="[Tekst]"/>
      <dgm:spPr/>
      <dgm:t>
        <a:bodyPr/>
        <a:lstStyle/>
        <a:p>
          <a:r>
            <a:rPr lang="nl-NL" dirty="0" smtClean="0"/>
            <a:t>Gerechtshoven (4)</a:t>
          </a:r>
          <a:endParaRPr lang="nl-NL" dirty="0"/>
        </a:p>
      </dgm:t>
    </dgm:pt>
    <dgm:pt modelId="{A369F0BA-13A7-47E3-98E7-BE6EBBF2855F}" type="parTrans" cxnId="{876E10A1-DACB-43FE-B1AA-07E3F6DBE0B0}">
      <dgm:prSet/>
      <dgm:spPr/>
      <dgm:t>
        <a:bodyPr/>
        <a:lstStyle/>
        <a:p>
          <a:endParaRPr lang="nl-NL"/>
        </a:p>
      </dgm:t>
    </dgm:pt>
    <dgm:pt modelId="{92C2270A-9D64-43CC-BBEE-4C8316BBD5FE}" type="sibTrans" cxnId="{876E10A1-DACB-43FE-B1AA-07E3F6DBE0B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nl-NL" dirty="0"/>
        </a:p>
      </dgm:t>
    </dgm:pt>
    <dgm:pt modelId="{9B29A7A1-B5DB-4A53-926C-907E7ACFAEAB}">
      <dgm:prSet phldrT="[Tekst]"/>
      <dgm:spPr/>
      <dgm:t>
        <a:bodyPr/>
        <a:lstStyle/>
        <a:p>
          <a:r>
            <a:rPr lang="nl-NL" dirty="0" smtClean="0"/>
            <a:t>Hoge Raad (1)</a:t>
          </a:r>
          <a:endParaRPr lang="nl-NL" dirty="0"/>
        </a:p>
      </dgm:t>
    </dgm:pt>
    <dgm:pt modelId="{B67DD7A1-10F1-4D1D-8E85-5FBBA2756040}" type="parTrans" cxnId="{817F985F-7661-481D-BB58-1328597CC187}">
      <dgm:prSet/>
      <dgm:spPr/>
      <dgm:t>
        <a:bodyPr/>
        <a:lstStyle/>
        <a:p>
          <a:endParaRPr lang="nl-NL"/>
        </a:p>
      </dgm:t>
    </dgm:pt>
    <dgm:pt modelId="{38056E1F-9636-47F6-B915-CE119F2CB646}" type="sibTrans" cxnId="{817F985F-7661-481D-BB58-1328597CC187}">
      <dgm:prSet/>
      <dgm:spPr/>
      <dgm:t>
        <a:bodyPr/>
        <a:lstStyle/>
        <a:p>
          <a:endParaRPr lang="nl-NL"/>
        </a:p>
      </dgm:t>
    </dgm:pt>
    <dgm:pt modelId="{44204FBE-48E9-4ED4-89E1-31C2892FEC62}" type="pres">
      <dgm:prSet presAssocID="{4BC450FB-7440-4A82-B58F-94F1AEF6724A}" presName="Name0" presStyleCnt="0">
        <dgm:presLayoutVars>
          <dgm:dir/>
          <dgm:resizeHandles val="exact"/>
        </dgm:presLayoutVars>
      </dgm:prSet>
      <dgm:spPr/>
    </dgm:pt>
    <dgm:pt modelId="{6D894ECE-4FEE-441B-AA62-7E288501C714}" type="pres">
      <dgm:prSet presAssocID="{D66A5C4D-3431-490F-83DB-CEAD24A3116D}" presName="node" presStyleLbl="node1" presStyleIdx="0" presStyleCnt="3" custScaleX="99619" custScaleY="9871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AE890A6-A253-4FC7-91CD-6F1190C3C3E8}" type="pres">
      <dgm:prSet presAssocID="{505C508D-1BEC-4382-9D17-921931645794}" presName="sibTrans" presStyleLbl="sibTrans2D1" presStyleIdx="0" presStyleCnt="2"/>
      <dgm:spPr/>
      <dgm:t>
        <a:bodyPr/>
        <a:lstStyle/>
        <a:p>
          <a:endParaRPr lang="nl-NL"/>
        </a:p>
      </dgm:t>
    </dgm:pt>
    <dgm:pt modelId="{DB3AF17F-850C-4676-AA29-8817AF911A10}" type="pres">
      <dgm:prSet presAssocID="{505C508D-1BEC-4382-9D17-921931645794}" presName="connectorText" presStyleLbl="sibTrans2D1" presStyleIdx="0" presStyleCnt="2"/>
      <dgm:spPr/>
      <dgm:t>
        <a:bodyPr/>
        <a:lstStyle/>
        <a:p>
          <a:endParaRPr lang="nl-NL"/>
        </a:p>
      </dgm:t>
    </dgm:pt>
    <dgm:pt modelId="{5EA34A70-D83A-40DC-9C65-3852931DD275}" type="pres">
      <dgm:prSet presAssocID="{11C6432B-E646-4282-9483-390E421E980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B136DDF-0E8F-412F-B561-69D655FA75DB}" type="pres">
      <dgm:prSet presAssocID="{92C2270A-9D64-43CC-BBEE-4C8316BBD5FE}" presName="sibTrans" presStyleLbl="sibTrans2D1" presStyleIdx="1" presStyleCnt="2"/>
      <dgm:spPr/>
      <dgm:t>
        <a:bodyPr/>
        <a:lstStyle/>
        <a:p>
          <a:endParaRPr lang="nl-NL"/>
        </a:p>
      </dgm:t>
    </dgm:pt>
    <dgm:pt modelId="{B652CDC7-16CE-4062-93B8-69507EED91D7}" type="pres">
      <dgm:prSet presAssocID="{92C2270A-9D64-43CC-BBEE-4C8316BBD5FE}" presName="connectorText" presStyleLbl="sibTrans2D1" presStyleIdx="1" presStyleCnt="2"/>
      <dgm:spPr/>
      <dgm:t>
        <a:bodyPr/>
        <a:lstStyle/>
        <a:p>
          <a:endParaRPr lang="nl-NL"/>
        </a:p>
      </dgm:t>
    </dgm:pt>
    <dgm:pt modelId="{28FBC75E-42D3-4FB7-AD47-857555491826}" type="pres">
      <dgm:prSet presAssocID="{9B29A7A1-B5DB-4A53-926C-907E7ACFAEA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76E10A1-DACB-43FE-B1AA-07E3F6DBE0B0}" srcId="{4BC450FB-7440-4A82-B58F-94F1AEF6724A}" destId="{11C6432B-E646-4282-9483-390E421E9804}" srcOrd="1" destOrd="0" parTransId="{A369F0BA-13A7-47E3-98E7-BE6EBBF2855F}" sibTransId="{92C2270A-9D64-43CC-BBEE-4C8316BBD5FE}"/>
    <dgm:cxn modelId="{DE3966FE-F5AF-457B-BEC7-5C4F389E4FAE}" type="presOf" srcId="{92C2270A-9D64-43CC-BBEE-4C8316BBD5FE}" destId="{B652CDC7-16CE-4062-93B8-69507EED91D7}" srcOrd="1" destOrd="0" presId="urn:microsoft.com/office/officeart/2005/8/layout/process1"/>
    <dgm:cxn modelId="{040F7602-B71D-4B42-B2F6-201068DB52B9}" srcId="{4BC450FB-7440-4A82-B58F-94F1AEF6724A}" destId="{D66A5C4D-3431-490F-83DB-CEAD24A3116D}" srcOrd="0" destOrd="0" parTransId="{08951E49-CA61-4174-9874-9025F586A21F}" sibTransId="{505C508D-1BEC-4382-9D17-921931645794}"/>
    <dgm:cxn modelId="{40D2A20B-DC68-4FCF-BC4C-58B5842E4F49}" type="presOf" srcId="{D66A5C4D-3431-490F-83DB-CEAD24A3116D}" destId="{6D894ECE-4FEE-441B-AA62-7E288501C714}" srcOrd="0" destOrd="0" presId="urn:microsoft.com/office/officeart/2005/8/layout/process1"/>
    <dgm:cxn modelId="{F99047F2-F443-4991-AB30-51034B78A4F3}" type="presOf" srcId="{505C508D-1BEC-4382-9D17-921931645794}" destId="{DB3AF17F-850C-4676-AA29-8817AF911A10}" srcOrd="1" destOrd="0" presId="urn:microsoft.com/office/officeart/2005/8/layout/process1"/>
    <dgm:cxn modelId="{E52A1532-779A-4E0E-AA8A-6B1FD4969832}" type="presOf" srcId="{505C508D-1BEC-4382-9D17-921931645794}" destId="{1AE890A6-A253-4FC7-91CD-6F1190C3C3E8}" srcOrd="0" destOrd="0" presId="urn:microsoft.com/office/officeart/2005/8/layout/process1"/>
    <dgm:cxn modelId="{67CE72FA-5A7A-4803-AE76-AF86B295A34A}" type="presOf" srcId="{9B29A7A1-B5DB-4A53-926C-907E7ACFAEAB}" destId="{28FBC75E-42D3-4FB7-AD47-857555491826}" srcOrd="0" destOrd="0" presId="urn:microsoft.com/office/officeart/2005/8/layout/process1"/>
    <dgm:cxn modelId="{5090912C-E01A-43D3-B0DF-830945F05055}" type="presOf" srcId="{92C2270A-9D64-43CC-BBEE-4C8316BBD5FE}" destId="{0B136DDF-0E8F-412F-B561-69D655FA75DB}" srcOrd="0" destOrd="0" presId="urn:microsoft.com/office/officeart/2005/8/layout/process1"/>
    <dgm:cxn modelId="{915061FB-8BAB-40D2-9F59-3A9FAB9DAC9D}" type="presOf" srcId="{4BC450FB-7440-4A82-B58F-94F1AEF6724A}" destId="{44204FBE-48E9-4ED4-89E1-31C2892FEC62}" srcOrd="0" destOrd="0" presId="urn:microsoft.com/office/officeart/2005/8/layout/process1"/>
    <dgm:cxn modelId="{40272278-014A-4A79-9C34-61D748DF6669}" type="presOf" srcId="{11C6432B-E646-4282-9483-390E421E9804}" destId="{5EA34A70-D83A-40DC-9C65-3852931DD275}" srcOrd="0" destOrd="0" presId="urn:microsoft.com/office/officeart/2005/8/layout/process1"/>
    <dgm:cxn modelId="{817F985F-7661-481D-BB58-1328597CC187}" srcId="{4BC450FB-7440-4A82-B58F-94F1AEF6724A}" destId="{9B29A7A1-B5DB-4A53-926C-907E7ACFAEAB}" srcOrd="2" destOrd="0" parTransId="{B67DD7A1-10F1-4D1D-8E85-5FBBA2756040}" sibTransId="{38056E1F-9636-47F6-B915-CE119F2CB646}"/>
    <dgm:cxn modelId="{612414EC-F9C1-4D7F-8507-1CDF261887EF}" type="presParOf" srcId="{44204FBE-48E9-4ED4-89E1-31C2892FEC62}" destId="{6D894ECE-4FEE-441B-AA62-7E288501C714}" srcOrd="0" destOrd="0" presId="urn:microsoft.com/office/officeart/2005/8/layout/process1"/>
    <dgm:cxn modelId="{4381D036-64D8-442B-8D1F-C6E84EFFD3D8}" type="presParOf" srcId="{44204FBE-48E9-4ED4-89E1-31C2892FEC62}" destId="{1AE890A6-A253-4FC7-91CD-6F1190C3C3E8}" srcOrd="1" destOrd="0" presId="urn:microsoft.com/office/officeart/2005/8/layout/process1"/>
    <dgm:cxn modelId="{30A25399-16E9-4B1A-92DC-6802121A04BE}" type="presParOf" srcId="{1AE890A6-A253-4FC7-91CD-6F1190C3C3E8}" destId="{DB3AF17F-850C-4676-AA29-8817AF911A10}" srcOrd="0" destOrd="0" presId="urn:microsoft.com/office/officeart/2005/8/layout/process1"/>
    <dgm:cxn modelId="{A28CA6D3-7B4A-4E46-ADFC-50F766993D45}" type="presParOf" srcId="{44204FBE-48E9-4ED4-89E1-31C2892FEC62}" destId="{5EA34A70-D83A-40DC-9C65-3852931DD275}" srcOrd="2" destOrd="0" presId="urn:microsoft.com/office/officeart/2005/8/layout/process1"/>
    <dgm:cxn modelId="{190D37A6-C281-4133-B40A-8591F400B076}" type="presParOf" srcId="{44204FBE-48E9-4ED4-89E1-31C2892FEC62}" destId="{0B136DDF-0E8F-412F-B561-69D655FA75DB}" srcOrd="3" destOrd="0" presId="urn:microsoft.com/office/officeart/2005/8/layout/process1"/>
    <dgm:cxn modelId="{D018F9CD-60CB-4E72-8B11-E35EE57A37E8}" type="presParOf" srcId="{0B136DDF-0E8F-412F-B561-69D655FA75DB}" destId="{B652CDC7-16CE-4062-93B8-69507EED91D7}" srcOrd="0" destOrd="0" presId="urn:microsoft.com/office/officeart/2005/8/layout/process1"/>
    <dgm:cxn modelId="{47543BC1-C7D0-45F2-9CCF-5440A6654AC3}" type="presParOf" srcId="{44204FBE-48E9-4ED4-89E1-31C2892FEC62}" destId="{28FBC75E-42D3-4FB7-AD47-85755549182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94ECE-4FEE-441B-AA62-7E288501C714}">
      <dsp:nvSpPr>
        <dsp:cNvPr id="0" name=""/>
        <dsp:cNvSpPr/>
      </dsp:nvSpPr>
      <dsp:spPr>
        <a:xfrm>
          <a:off x="3660" y="704481"/>
          <a:ext cx="2120902" cy="1260955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Rechtbanken (11)</a:t>
          </a:r>
          <a:endParaRPr lang="nl-NL" sz="2300" kern="1200" dirty="0"/>
        </a:p>
      </dsp:txBody>
      <dsp:txXfrm>
        <a:off x="40592" y="741413"/>
        <a:ext cx="2047038" cy="1187091"/>
      </dsp:txXfrm>
    </dsp:sp>
    <dsp:sp modelId="{1AE890A6-A253-4FC7-91CD-6F1190C3C3E8}">
      <dsp:nvSpPr>
        <dsp:cNvPr id="0" name=""/>
        <dsp:cNvSpPr/>
      </dsp:nvSpPr>
      <dsp:spPr>
        <a:xfrm>
          <a:off x="2337464" y="1070961"/>
          <a:ext cx="451350" cy="52799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96000"/>
                <a:lumMod val="104000"/>
              </a:schemeClr>
            </a:gs>
            <a:gs pos="100000">
              <a:schemeClr val="accent1"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800" kern="1200" dirty="0"/>
        </a:p>
      </dsp:txBody>
      <dsp:txXfrm>
        <a:off x="2337464" y="1176560"/>
        <a:ext cx="315945" cy="316797"/>
      </dsp:txXfrm>
    </dsp:sp>
    <dsp:sp modelId="{5EA34A70-D83A-40DC-9C65-3852931DD275}">
      <dsp:nvSpPr>
        <dsp:cNvPr id="0" name=""/>
        <dsp:cNvSpPr/>
      </dsp:nvSpPr>
      <dsp:spPr>
        <a:xfrm>
          <a:off x="2976168" y="696255"/>
          <a:ext cx="2129013" cy="1277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Gerechtshoven (4)</a:t>
          </a:r>
          <a:endParaRPr lang="nl-NL" sz="2300" kern="1200" dirty="0"/>
        </a:p>
      </dsp:txBody>
      <dsp:txXfrm>
        <a:off x="3013582" y="733669"/>
        <a:ext cx="2054185" cy="1202580"/>
      </dsp:txXfrm>
    </dsp:sp>
    <dsp:sp modelId="{0B136DDF-0E8F-412F-B561-69D655FA75DB}">
      <dsp:nvSpPr>
        <dsp:cNvPr id="0" name=""/>
        <dsp:cNvSpPr/>
      </dsp:nvSpPr>
      <dsp:spPr>
        <a:xfrm>
          <a:off x="5318083" y="1070961"/>
          <a:ext cx="451350" cy="52799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96000"/>
                <a:lumMod val="104000"/>
              </a:schemeClr>
            </a:gs>
            <a:gs pos="100000">
              <a:schemeClr val="accent1"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800" kern="1200" dirty="0"/>
        </a:p>
      </dsp:txBody>
      <dsp:txXfrm>
        <a:off x="5318083" y="1176560"/>
        <a:ext cx="315945" cy="316797"/>
      </dsp:txXfrm>
    </dsp:sp>
    <dsp:sp modelId="{28FBC75E-42D3-4FB7-AD47-857555491826}">
      <dsp:nvSpPr>
        <dsp:cNvPr id="0" name=""/>
        <dsp:cNvSpPr/>
      </dsp:nvSpPr>
      <dsp:spPr>
        <a:xfrm>
          <a:off x="5956787" y="696255"/>
          <a:ext cx="2129013" cy="1277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Hoge Raad (1)</a:t>
          </a:r>
          <a:endParaRPr lang="nl-NL" sz="2300" kern="1200" dirty="0"/>
        </a:p>
      </dsp:txBody>
      <dsp:txXfrm>
        <a:off x="5994201" y="733669"/>
        <a:ext cx="2054185" cy="1202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12206-8517-4D2B-A095-83381CC4037A}" type="datetimeFigureOut">
              <a:rPr lang="nl-NL" smtClean="0"/>
              <a:t>21-12-2018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43A3D-E394-49BD-B3AD-1E3DF522E6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37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samen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3A3D-E394-49BD-B3AD-1E3DF522E6B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428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luca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3A3D-E394-49BD-B3AD-1E3DF522E6B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154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Samen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3A3D-E394-49BD-B3AD-1E3DF522E6B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105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Dylan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3A3D-E394-49BD-B3AD-1E3DF522E6B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253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dylan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3A3D-E394-49BD-B3AD-1E3DF522E6B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64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luca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3A3D-E394-49BD-B3AD-1E3DF522E6B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62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alessio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3A3D-E394-49BD-B3AD-1E3DF522E6B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552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dylan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3A3D-E394-49BD-B3AD-1E3DF522E6B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31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luca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3A3D-E394-49BD-B3AD-1E3DF522E6B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136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alessio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3A3D-E394-49BD-B3AD-1E3DF522E6B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220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dylan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3A3D-E394-49BD-B3AD-1E3DF522E6B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724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Alessio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43A3D-E394-49BD-B3AD-1E3DF522E6B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91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931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43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1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19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40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1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84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26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06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89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14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60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8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85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94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258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69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12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8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74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10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35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5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83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33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61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0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3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84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Word/Overige_Strafrecht_Alessio_Luca/Bronnen_Strafrecht_Alessio_Luca.do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Strafrecht</a:t>
            </a:r>
            <a:br>
              <a:rPr lang="nl-NL" dirty="0" smtClean="0"/>
            </a:br>
            <a:r>
              <a:rPr lang="nl-NL" sz="3200" dirty="0"/>
              <a:t>W</a:t>
            </a:r>
            <a:r>
              <a:rPr lang="nl-NL" sz="3200" dirty="0" smtClean="0"/>
              <a:t>at zijn de grootste fouten/onduidelijkheden van het recht in </a:t>
            </a:r>
            <a:r>
              <a:rPr lang="nl-NL" sz="3200" dirty="0"/>
              <a:t>N</a:t>
            </a:r>
            <a:r>
              <a:rPr lang="nl-NL" sz="3200" dirty="0" smtClean="0"/>
              <a:t>ederland?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Gemaakt door: </a:t>
            </a:r>
            <a:r>
              <a:rPr lang="nl-NL" dirty="0" err="1" smtClean="0"/>
              <a:t>Alessio</a:t>
            </a:r>
            <a:r>
              <a:rPr lang="nl-NL" dirty="0" smtClean="0"/>
              <a:t>, </a:t>
            </a:r>
            <a:r>
              <a:rPr lang="nl-NL" smtClean="0"/>
              <a:t>Dylan en </a:t>
            </a:r>
            <a:r>
              <a:rPr lang="nl-NL" dirty="0" smtClean="0"/>
              <a:t>Luca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6313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773" y="-24020"/>
            <a:ext cx="10058400" cy="1128965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>Deventer moordzaak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519" y="3542663"/>
            <a:ext cx="2032255" cy="15241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519" y="1737602"/>
            <a:ext cx="1765308" cy="14881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kstvak 2"/>
          <p:cNvSpPr txBox="1"/>
          <p:nvPr/>
        </p:nvSpPr>
        <p:spPr>
          <a:xfrm>
            <a:off x="6869151" y="220333"/>
            <a:ext cx="5102623" cy="12003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De Feiten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(1999) Jacqueline Wittenberg vermoord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Lichaam 2 dagen later gevonden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 haar woning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29178" y="754564"/>
            <a:ext cx="5825572" cy="517064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Ernest Louwes verdacht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O</a:t>
            </a:r>
            <a:r>
              <a:rPr lang="nl-NL" sz="1600" dirty="0" smtClean="0"/>
              <a:t>m 2 </a:t>
            </a:r>
            <a:r>
              <a:rPr lang="nl-NL" sz="1600" dirty="0"/>
              <a:t>redenen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/>
              <a:t>Als laatste telefonisch contact met Wittenberg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 smtClean="0"/>
              <a:t>Geurproef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Maar niet wettig en overtuigend bewijs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(2000) Vrijspraak Louwes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(2000) Gerechtshof veroordeelt Louwes tot 12 jaar plus TBS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Gaat in cassatie bij de Hoge Raad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(2003) Gevangenisstraf geschorst (Louwes op vrije voeten)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(2004) </a:t>
            </a:r>
            <a:r>
              <a:rPr lang="nl-NL" sz="1600" dirty="0"/>
              <a:t>N</a:t>
            </a:r>
            <a:r>
              <a:rPr lang="nl-NL" sz="1600" dirty="0" smtClean="0"/>
              <a:t>ieuw DNA-bewijs op bloes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Louwes schuldig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Gevangenisstraf in stand gelaten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(2005) Cassatieverzoek afgewezen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(2006) Nieuw oriënterend onderzoek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(2009) Louwes vrijgelaten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3774875" y="4427712"/>
            <a:ext cx="5770569" cy="327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11079442" y="820497"/>
            <a:ext cx="48805" cy="600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289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9367" y="1580050"/>
            <a:ext cx="11942618" cy="4058751"/>
          </a:xfrm>
        </p:spPr>
        <p:txBody>
          <a:bodyPr/>
          <a:lstStyle/>
          <a:p>
            <a:r>
              <a:rPr lang="nl-NL" dirty="0" smtClean="0"/>
              <a:t>Hoe zou jij het vinden om onschuldig gevangenisstraf te krijgen en zou je er een ander mens van worden?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0465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Bronnen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3" action="ppaction://hlinkfile"/>
              </a:rPr>
              <a:t>..\Word\</a:t>
            </a:r>
            <a:r>
              <a:rPr lang="nl-NL" dirty="0" err="1" smtClean="0">
                <a:hlinkClick r:id="rId3" action="ppaction://hlinkfile"/>
              </a:rPr>
              <a:t>Overige_Strafrecht_Alessio_Luca</a:t>
            </a:r>
            <a:r>
              <a:rPr lang="nl-NL" dirty="0" smtClean="0">
                <a:hlinkClick r:id="rId3" action="ppaction://hlinkfile"/>
              </a:rPr>
              <a:t>\Bronnen_Strafrecht_Alessio_Luca.docx</a:t>
            </a:r>
            <a:endParaRPr lang="nl-NL" dirty="0" smtClean="0"/>
          </a:p>
          <a:p>
            <a:pPr marL="3690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34675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7151"/>
            <a:ext cx="12192000" cy="10370635"/>
          </a:xfrm>
        </p:spPr>
      </p:pic>
    </p:spTree>
    <p:extLst>
      <p:ext uri="{BB962C8B-B14F-4D97-AF65-F5344CB8AC3E}">
        <p14:creationId xmlns:p14="http://schemas.microsoft.com/office/powerpoint/2010/main" val="3523516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7815" y="1732448"/>
            <a:ext cx="10353762" cy="405875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Wat is het recht eigenlijk?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Het Strafrecht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De rollen in de strafrecht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Onderzoeksvraag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Lucia De B.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Kevin </a:t>
            </a:r>
            <a:r>
              <a:rPr lang="nl-NL" dirty="0" err="1" smtClean="0"/>
              <a:t>Sweeney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err="1" smtClean="0"/>
              <a:t>Drontense</a:t>
            </a:r>
            <a:r>
              <a:rPr lang="nl-NL" dirty="0" smtClean="0"/>
              <a:t> Bosmoord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Schiedammerparkmoord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Deventer moordzaak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Stelling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Bronnen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Tips en Tops</a:t>
            </a:r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794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het </a:t>
            </a:r>
            <a:r>
              <a:rPr lang="nl-NL" u="sng" dirty="0" smtClean="0"/>
              <a:t>recht</a:t>
            </a:r>
            <a:r>
              <a:rPr lang="nl-NL" dirty="0" smtClean="0"/>
              <a:t> eigenlijk?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3 soorten</a:t>
            </a:r>
          </a:p>
          <a:p>
            <a:r>
              <a:rPr lang="nl-NL" dirty="0" smtClean="0"/>
              <a:t>Strafrecht</a:t>
            </a:r>
          </a:p>
          <a:p>
            <a:r>
              <a:rPr lang="nl-NL" dirty="0" smtClean="0"/>
              <a:t>Bestuursrecht</a:t>
            </a:r>
          </a:p>
          <a:p>
            <a:r>
              <a:rPr lang="nl-NL" dirty="0" smtClean="0"/>
              <a:t>Civiel recht</a:t>
            </a:r>
          </a:p>
          <a:p>
            <a:r>
              <a:rPr lang="nl-NL" dirty="0" smtClean="0"/>
              <a:t>Cassatie</a:t>
            </a:r>
          </a:p>
          <a:p>
            <a:r>
              <a:rPr lang="nl-NL" dirty="0" smtClean="0"/>
              <a:t>Misdrijf</a:t>
            </a:r>
          </a:p>
          <a:p>
            <a:r>
              <a:rPr lang="nl-NL" dirty="0" smtClean="0"/>
              <a:t>Overtreding</a:t>
            </a:r>
            <a:endParaRPr lang="nl-N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32090317"/>
              </p:ext>
            </p:extLst>
          </p:nvPr>
        </p:nvGraphicFramePr>
        <p:xfrm>
          <a:off x="3944883" y="3279228"/>
          <a:ext cx="8089462" cy="2669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ijl-rechts 4"/>
          <p:cNvSpPr/>
          <p:nvPr/>
        </p:nvSpPr>
        <p:spPr>
          <a:xfrm rot="348812">
            <a:off x="2294056" y="3710966"/>
            <a:ext cx="1712434" cy="504496"/>
          </a:xfrm>
          <a:prstGeom prst="rightArrow">
            <a:avLst>
              <a:gd name="adj1" fmla="val 74910"/>
              <a:gd name="adj2" fmla="val 50000"/>
            </a:avLst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475890" y="2785241"/>
            <a:ext cx="6484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Officier van Justitie en de verdachte kunnen in hoger beroep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88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 smtClean="0"/>
              <a:t>De rollen</a:t>
            </a:r>
            <a:r>
              <a:rPr lang="nl-NL" sz="3200" u="sng" dirty="0" smtClean="0"/>
              <a:t> </a:t>
            </a:r>
            <a:r>
              <a:rPr lang="nl-NL" sz="3200" dirty="0" smtClean="0"/>
              <a:t>in de strafrechtzaak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Rechter </a:t>
            </a:r>
          </a:p>
          <a:p>
            <a:r>
              <a:rPr lang="nl-NL" dirty="0" smtClean="0"/>
              <a:t>Officier van Justitie</a:t>
            </a:r>
          </a:p>
          <a:p>
            <a:r>
              <a:rPr lang="nl-NL" dirty="0" smtClean="0"/>
              <a:t>Verdachte</a:t>
            </a:r>
          </a:p>
          <a:p>
            <a:r>
              <a:rPr lang="nl-NL" dirty="0" smtClean="0"/>
              <a:t>Slachtoffer</a:t>
            </a:r>
          </a:p>
          <a:p>
            <a:r>
              <a:rPr lang="nl-NL" dirty="0" smtClean="0"/>
              <a:t>Advocaat</a:t>
            </a:r>
          </a:p>
          <a:p>
            <a:r>
              <a:rPr lang="nl-NL" dirty="0" smtClean="0"/>
              <a:t>Griffier</a:t>
            </a:r>
          </a:p>
          <a:p>
            <a:r>
              <a:rPr lang="nl-NL" dirty="0" smtClean="0"/>
              <a:t>Getuigen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3686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Onderzoeksvraag</a:t>
            </a:r>
            <a:br>
              <a:rPr lang="nl-NL" dirty="0" smtClean="0"/>
            </a:br>
            <a:r>
              <a:rPr lang="nl-NL" sz="2400" dirty="0" smtClean="0"/>
              <a:t>wat zijn de grootste fouten/onduidelijkheden in het recht?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Lucia de B.</a:t>
            </a:r>
          </a:p>
          <a:p>
            <a:r>
              <a:rPr lang="nl-NL" dirty="0" smtClean="0"/>
              <a:t>Kevin Sweeney</a:t>
            </a:r>
          </a:p>
          <a:p>
            <a:r>
              <a:rPr lang="nl-NL" dirty="0" err="1" smtClean="0"/>
              <a:t>Drontense</a:t>
            </a:r>
            <a:r>
              <a:rPr lang="nl-NL" dirty="0" smtClean="0"/>
              <a:t> Bosmoord</a:t>
            </a:r>
            <a:endParaRPr lang="nl-NL" dirty="0"/>
          </a:p>
          <a:p>
            <a:r>
              <a:rPr lang="nl-NL" dirty="0" smtClean="0"/>
              <a:t>Schiedammer parkmoord</a:t>
            </a:r>
          </a:p>
          <a:p>
            <a:r>
              <a:rPr lang="nl-NL" dirty="0" smtClean="0"/>
              <a:t>Deventer moordzaak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2400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9119" y="256478"/>
            <a:ext cx="10353762" cy="970450"/>
          </a:xfrm>
        </p:spPr>
        <p:txBody>
          <a:bodyPr/>
          <a:lstStyle/>
          <a:p>
            <a:r>
              <a:rPr lang="nl-NL" dirty="0" smtClean="0"/>
              <a:t>Lucia de B.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(2004) 5 moorden en 2 pogingen tot moord</a:t>
            </a:r>
          </a:p>
          <a:p>
            <a:r>
              <a:rPr lang="nl-NL" dirty="0" smtClean="0"/>
              <a:t>Gerechtshof: 7 moorden 2 pogingen tot moord</a:t>
            </a:r>
          </a:p>
          <a:p>
            <a:r>
              <a:rPr lang="nl-NL" dirty="0" smtClean="0"/>
              <a:t>(2004) In gerechtshof levenslang en TBS met dwangverpleging</a:t>
            </a:r>
          </a:p>
          <a:p>
            <a:r>
              <a:rPr lang="nl-NL" dirty="0" smtClean="0"/>
              <a:t>TBS en levenslang kan niet</a:t>
            </a:r>
          </a:p>
          <a:p>
            <a:r>
              <a:rPr lang="nl-NL" dirty="0" smtClean="0"/>
              <a:t>Gerechtshof Amsterdam geeft levenslang</a:t>
            </a:r>
          </a:p>
          <a:p>
            <a:r>
              <a:rPr lang="nl-NL" dirty="0" smtClean="0"/>
              <a:t>Volgens Ton en Bram Derksen en </a:t>
            </a:r>
            <a:r>
              <a:rPr lang="nl-NL" dirty="0" err="1" smtClean="0"/>
              <a:t>Metta</a:t>
            </a:r>
            <a:r>
              <a:rPr lang="nl-NL" dirty="0" smtClean="0"/>
              <a:t> de </a:t>
            </a:r>
            <a:r>
              <a:rPr lang="nl-NL" dirty="0" err="1" smtClean="0"/>
              <a:t>Noo</a:t>
            </a:r>
            <a:r>
              <a:rPr lang="nl-NL" dirty="0" smtClean="0"/>
              <a:t> onschuldig</a:t>
            </a:r>
          </a:p>
          <a:p>
            <a:r>
              <a:rPr lang="nl-NL" dirty="0" smtClean="0"/>
              <a:t>(2008) Zaak heropend</a:t>
            </a:r>
          </a:p>
          <a:p>
            <a:r>
              <a:rPr lang="nl-NL" dirty="0" smtClean="0"/>
              <a:t>(2010) Vrijspraak Lucia de B.</a:t>
            </a:r>
          </a:p>
          <a:p>
            <a:r>
              <a:rPr lang="nl-NL" dirty="0" smtClean="0"/>
              <a:t>De dood van Baby A. was een natuurlijke dood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800109" y="256478"/>
            <a:ext cx="4239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feiten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(2004) Baby A. overlijdt in ziekenhuis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Overdosis hartmedicijnen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Lucia de B. verdacht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51" y="3997614"/>
            <a:ext cx="1739314" cy="25694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7012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Kevin </a:t>
            </a:r>
            <a:r>
              <a:rPr lang="nl-NL" dirty="0" err="1" smtClean="0"/>
              <a:t>Sweeney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20" y="2682412"/>
            <a:ext cx="10058400" cy="4050792"/>
          </a:xfrm>
          <a:solidFill>
            <a:schemeClr val="dk1">
              <a:alpha val="5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(1996) Werd vrijgesproken van moord op zijn vrouw</a:t>
            </a:r>
          </a:p>
          <a:p>
            <a:r>
              <a:rPr lang="nl-NL" dirty="0" smtClean="0"/>
              <a:t>(1996) Officier van justitie gaat in hoger beroep</a:t>
            </a:r>
          </a:p>
          <a:p>
            <a:r>
              <a:rPr lang="nl-NL" dirty="0" smtClean="0"/>
              <a:t>(2001) Beroep gaat verder</a:t>
            </a:r>
          </a:p>
          <a:p>
            <a:r>
              <a:rPr lang="nl-NL" dirty="0" smtClean="0"/>
              <a:t>(2001) Rechtbank veroordeelt </a:t>
            </a:r>
            <a:r>
              <a:rPr lang="nl-NL" dirty="0" err="1" smtClean="0"/>
              <a:t>Sweeney</a:t>
            </a:r>
            <a:r>
              <a:rPr lang="nl-NL" dirty="0" smtClean="0"/>
              <a:t> </a:t>
            </a:r>
          </a:p>
          <a:p>
            <a:r>
              <a:rPr lang="nl-NL" dirty="0" smtClean="0"/>
              <a:t>(2001) Cassatie bij Hoge Raad en Europees hof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241073" y="140319"/>
            <a:ext cx="6835314" cy="230832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 smtClean="0"/>
              <a:t>De feiten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Britse zakenman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Had een huis gekocht samen met zijn vrouw, bij </a:t>
            </a:r>
            <a:r>
              <a:rPr lang="nl-NL" sz="1600" dirty="0"/>
              <a:t>S</a:t>
            </a:r>
            <a:r>
              <a:rPr lang="nl-NL" sz="1600" dirty="0" smtClean="0"/>
              <a:t>teensel,  Noord-Brabant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Sweeney verlaat zijn huis om 2:00 voor zieke dochter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Arriveert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Tegelijkertijd arriveren politie, brandweer 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ambulance in Steensel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Sweeney is verdacht van moord op zijn vrouw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Hij had waarschijnlijk de slaapkamer van zijn vrouw in brand gestoken</a:t>
            </a:r>
            <a:endParaRPr lang="nl-NL" sz="1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210" y="4177951"/>
            <a:ext cx="2143125" cy="21431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23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650" y="183830"/>
            <a:ext cx="10353762" cy="970450"/>
          </a:xfrm>
        </p:spPr>
        <p:txBody>
          <a:bodyPr/>
          <a:lstStyle/>
          <a:p>
            <a:pPr algn="l"/>
            <a:r>
              <a:rPr lang="nl-NL" dirty="0" err="1" smtClean="0"/>
              <a:t>Drontense</a:t>
            </a:r>
            <a:r>
              <a:rPr lang="nl-NL" dirty="0" smtClean="0"/>
              <a:t> Bosmoord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3737" y="2585442"/>
            <a:ext cx="10994773" cy="4050792"/>
          </a:xfrm>
          <a:solidFill>
            <a:schemeClr val="dk1">
              <a:alpha val="5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(2003) Henk H. veroordeeld tot 20 jaar</a:t>
            </a:r>
          </a:p>
          <a:p>
            <a:r>
              <a:rPr lang="nl-NL" dirty="0" smtClean="0"/>
              <a:t>(2004) </a:t>
            </a:r>
            <a:r>
              <a:rPr lang="nl-NL" dirty="0"/>
              <a:t>g</a:t>
            </a:r>
            <a:r>
              <a:rPr lang="nl-NL" dirty="0" smtClean="0"/>
              <a:t>erechtshof geeft dezelfde straf</a:t>
            </a:r>
          </a:p>
          <a:p>
            <a:r>
              <a:rPr lang="nl-NL" dirty="0" smtClean="0"/>
              <a:t>Hij zou jaloers zijn omdat </a:t>
            </a:r>
            <a:r>
              <a:rPr lang="nl-NL" dirty="0" err="1" smtClean="0"/>
              <a:t>Overzier</a:t>
            </a:r>
            <a:r>
              <a:rPr lang="nl-NL" dirty="0" smtClean="0"/>
              <a:t> Rianne leuk vond</a:t>
            </a:r>
          </a:p>
          <a:p>
            <a:r>
              <a:rPr lang="nl-NL" dirty="0" smtClean="0"/>
              <a:t>Twijfels over schuld </a:t>
            </a:r>
            <a:r>
              <a:rPr lang="nl-NL" dirty="0"/>
              <a:t>H</a:t>
            </a:r>
            <a:r>
              <a:rPr lang="nl-NL" dirty="0" smtClean="0"/>
              <a:t>enk H. </a:t>
            </a:r>
          </a:p>
          <a:p>
            <a:endParaRPr lang="nl-NL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7199586" y="215562"/>
            <a:ext cx="4656083" cy="187743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 smtClean="0"/>
              <a:t>De feiten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(2001) Pim Overzier komt niet terug na blinddate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(2002) Pim Overzier gevonden in graf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(2002) Lag er meer dan 3 maanden lang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13" y="1403764"/>
            <a:ext cx="1471448" cy="8655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4949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Schiedammer parkmoord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dk1">
              <a:alpha val="5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10-jarige </a:t>
            </a:r>
            <a:r>
              <a:rPr lang="nl-NL" dirty="0"/>
              <a:t>Nienke </a:t>
            </a:r>
            <a:r>
              <a:rPr lang="nl-NL" dirty="0" err="1" smtClean="0"/>
              <a:t>Kleiss</a:t>
            </a:r>
            <a:r>
              <a:rPr lang="nl-NL" dirty="0" smtClean="0"/>
              <a:t> is vermoord</a:t>
            </a:r>
            <a:endParaRPr lang="nl-NL" dirty="0"/>
          </a:p>
          <a:p>
            <a:r>
              <a:rPr lang="nl-NL" dirty="0" smtClean="0"/>
              <a:t>Twee verdachten</a:t>
            </a:r>
          </a:p>
          <a:p>
            <a:r>
              <a:rPr lang="nl-NL" dirty="0" smtClean="0"/>
              <a:t>Cees B. en Wik H.</a:t>
            </a:r>
          </a:p>
          <a:p>
            <a:r>
              <a:rPr lang="nl-NL" dirty="0" smtClean="0"/>
              <a:t>Cees B. veroordeeld</a:t>
            </a:r>
          </a:p>
          <a:p>
            <a:r>
              <a:rPr lang="nl-NL" dirty="0" smtClean="0"/>
              <a:t>Cees B. 4,5 jaar onschuldig vast</a:t>
            </a:r>
          </a:p>
          <a:p>
            <a:r>
              <a:rPr lang="nl-NL" dirty="0" smtClean="0"/>
              <a:t>(2005) Cees B. vrijgelaten</a:t>
            </a:r>
          </a:p>
          <a:p>
            <a:r>
              <a:rPr lang="nl-NL" dirty="0" smtClean="0"/>
              <a:t>Schadevergoeding</a:t>
            </a:r>
          </a:p>
          <a:p>
            <a:r>
              <a:rPr lang="nl-NL" dirty="0" smtClean="0"/>
              <a:t>Wik H. veroordeeld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36900" indent="0">
              <a:buNone/>
            </a:pP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36900" indent="0">
              <a:buNone/>
            </a:pPr>
            <a:endParaRPr lang="nl-NL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275845" y="163383"/>
            <a:ext cx="3737479" cy="12003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De feiten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10-jarig meisje vermoord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11-jarige jongen steekwond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864" y="2944750"/>
            <a:ext cx="2331720" cy="18470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glow rad="101600">
              <a:schemeClr val="bg2">
                <a:alpha val="6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7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isteen">
  <a:themeElements>
    <a:clrScheme name="Media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eisteen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eiste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TM02900722[[fn=Ion-directiekamer]]</Template>
  <TotalTime>514</TotalTime>
  <Words>556</Words>
  <Application>Microsoft Office PowerPoint</Application>
  <PresentationFormat>Breedbeeld</PresentationFormat>
  <Paragraphs>242</Paragraphs>
  <Slides>13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Calisto MT</vt:lpstr>
      <vt:lpstr>Trebuchet MS</vt:lpstr>
      <vt:lpstr>Wingdings 2</vt:lpstr>
      <vt:lpstr>HDOfficeLightV0</vt:lpstr>
      <vt:lpstr>Leisteen</vt:lpstr>
      <vt:lpstr>Strafrecht Wat zijn de grootste fouten/onduidelijkheden van het recht in Nederland?</vt:lpstr>
      <vt:lpstr>Inhoud</vt:lpstr>
      <vt:lpstr>Wat is het recht eigenlijk?</vt:lpstr>
      <vt:lpstr>De rollen in de strafrechtzaak</vt:lpstr>
      <vt:lpstr>Onderzoeksvraag wat zijn de grootste fouten/onduidelijkheden in het recht?</vt:lpstr>
      <vt:lpstr>Lucia de B.</vt:lpstr>
      <vt:lpstr>Kevin Sweeney</vt:lpstr>
      <vt:lpstr>Drontense Bosmoord</vt:lpstr>
      <vt:lpstr>Schiedammer parkmoord</vt:lpstr>
      <vt:lpstr>Deventer moordzaak </vt:lpstr>
      <vt:lpstr>Stelling </vt:lpstr>
      <vt:lpstr>Bronnen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Strafrecht wat zijn de grootste fouten/onduidelijkheden van het recht in nederland?</dc:title>
  <dc:creator>Regenboog, Groep8 Account</dc:creator>
  <cp:lastModifiedBy>Regenboog, Groep8 Account</cp:lastModifiedBy>
  <cp:revision>70</cp:revision>
  <dcterms:created xsi:type="dcterms:W3CDTF">2018-11-14T11:47:10Z</dcterms:created>
  <dcterms:modified xsi:type="dcterms:W3CDTF">2018-12-21T10:35:05Z</dcterms:modified>
</cp:coreProperties>
</file>