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  <p:sldId id="268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343" autoAdjust="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F1B4F-AB9F-48EC-9EE6-D06C041B3F56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E1CAB-E781-4B28-B18D-1ED50A2A6B5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595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4124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Ruben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898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luca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5701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767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2720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ruben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695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luca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785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72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ruben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066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luca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1412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7808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ruben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E1CAB-E781-4B28-B18D-1ED50A2A6B52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1503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502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670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616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568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869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14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890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112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179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104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259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6D87-BD92-4C8C-A771-BF53AB4F6AF9}" type="datetimeFigureOut">
              <a:rPr lang="nl-NL" smtClean="0"/>
              <a:t>19-6-2019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15543-A4CA-46A1-80F3-047E49E1AFD6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584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,youtube.com/watch?v=CQe3Wwk-qeQ" TargetMode="External"/><Relationship Id="rId3" Type="http://schemas.openxmlformats.org/officeDocument/2006/relationships/hyperlink" Target="http://romeinen.info/jeugd/het-leven-in-het-fort/" TargetMode="External"/><Relationship Id="rId7" Type="http://schemas.openxmlformats.org/officeDocument/2006/relationships/hyperlink" Target="https://nl.wikipedia.org/wiki/vinea_(belegeringswerktuig)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chooltv.nl/video/het-klokhuis-canon-de-romeinse-limes/#q=limes" TargetMode="External"/><Relationship Id="rId5" Type="http://schemas.openxmlformats.org/officeDocument/2006/relationships/hyperlink" Target="https://isgeschiedenis.nl/" TargetMode="External"/><Relationship Id="rId4" Type="http://schemas.openxmlformats.org/officeDocument/2006/relationships/hyperlink" Target="http://romeinen.kseinformatica.n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hyperlink" Target="https://schooltv.nl/video/het-klokhuis-canon-de-romeinse-limes/#q=romeinen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2" y="105102"/>
            <a:ext cx="12002815" cy="66320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kstvak 4"/>
          <p:cNvSpPr txBox="1"/>
          <p:nvPr/>
        </p:nvSpPr>
        <p:spPr>
          <a:xfrm>
            <a:off x="4103427" y="-17962"/>
            <a:ext cx="8088573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Legers &amp; legioenen</a:t>
            </a:r>
          </a:p>
        </p:txBody>
      </p:sp>
      <p:sp>
        <p:nvSpPr>
          <p:cNvPr id="8" name="Rechthoekige driehoek 7"/>
          <p:cNvSpPr/>
          <p:nvPr/>
        </p:nvSpPr>
        <p:spPr>
          <a:xfrm flipH="1" flipV="1">
            <a:off x="3237186" y="-45837"/>
            <a:ext cx="866241" cy="1214037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videoplayback_Trim_Trim">
            <a:hlinkClick r:id="" action="ppaction://media"/>
            <a:extLst>
              <a:ext uri="{FF2B5EF4-FFF2-40B4-BE49-F238E27FC236}">
                <a16:creationId xmlns:a16="http://schemas.microsoft.com/office/drawing/2014/main" id="{65DCB3DE-11E0-475F-9F05-875F64921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-1272208" y="1813892"/>
            <a:ext cx="238539" cy="1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9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9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4795520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ige driehoek 5"/>
          <p:cNvSpPr/>
          <p:nvPr/>
        </p:nvSpPr>
        <p:spPr>
          <a:xfrm rot="5400000">
            <a:off x="4855027" y="-59508"/>
            <a:ext cx="1110343" cy="122935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18803" y="47339"/>
            <a:ext cx="4357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wistjedatjes</a:t>
            </a:r>
            <a:endParaRPr lang="nl-NL" sz="6000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Rechthoekige driehoek 8"/>
          <p:cNvSpPr/>
          <p:nvPr/>
        </p:nvSpPr>
        <p:spPr>
          <a:xfrm rot="16200000">
            <a:off x="9864634" y="4530635"/>
            <a:ext cx="2272937" cy="238179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9" y="2156756"/>
            <a:ext cx="2962354" cy="341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3488731" y="13906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latin typeface="Berlin Sans FB Demi" panose="020E0802020502020306" pitchFamily="34" charset="0"/>
              </a:rPr>
              <a:t>De meeste plaatsen die in de Romeinse tijd in Nederland ontstonden, zijn ontstaan doordat er mensen in de buurt van de kampen en forten gingen wonen.</a:t>
            </a:r>
            <a:endParaRPr lang="nl-NL" dirty="0">
              <a:latin typeface="Berlin Sans FB Demi" panose="020E0802020502020306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413760" y="23235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latin typeface="Berlin Sans FB Demi" panose="020E0802020502020306" pitchFamily="34" charset="0"/>
              </a:rPr>
              <a:t>De forten </a:t>
            </a:r>
            <a:r>
              <a:rPr lang="nl-NL" dirty="0">
                <a:latin typeface="Berlin Sans FB Demi" panose="020E0802020502020306" pitchFamily="34" charset="0"/>
              </a:rPr>
              <a:t>aan</a:t>
            </a:r>
            <a:r>
              <a:rPr lang="nl-NL" b="1" dirty="0">
                <a:latin typeface="Berlin Sans FB Demi" panose="020E0802020502020306" pitchFamily="34" charset="0"/>
              </a:rPr>
              <a:t> de grens bevatten meestal ongeveer 500 soldaten.</a:t>
            </a:r>
            <a:endParaRPr lang="nl-NL" dirty="0">
              <a:latin typeface="Berlin Sans FB Demi" panose="020E0802020502020306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3413760" y="29698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/>
              <a:t> </a:t>
            </a:r>
            <a:r>
              <a:rPr lang="nl-NL" b="1" dirty="0">
                <a:latin typeface="Berlin Sans FB Demi" panose="020E0802020502020306" pitchFamily="34" charset="0"/>
              </a:rPr>
              <a:t>Een groot legioenskamp of castra kon wel 6000 soldaten bevatten!</a:t>
            </a:r>
            <a:endParaRPr lang="nl-NL" dirty="0">
              <a:latin typeface="Berlin Sans FB Demi" panose="020E0802020502020306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488731" y="3681792"/>
            <a:ext cx="411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latin typeface="Berlin Sans FB Demi" panose="020E0802020502020306" pitchFamily="34" charset="0"/>
              </a:rPr>
              <a:t>In Nederland kun je ook forten vinden</a:t>
            </a:r>
            <a:endParaRPr lang="nl-NL" dirty="0">
              <a:latin typeface="Berlin Sans FB Demi" panose="020E0802020502020306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488731" y="40889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1" dirty="0">
                <a:latin typeface="Berlin Sans FB Demi" panose="020E0802020502020306" pitchFamily="34" charset="0"/>
              </a:rPr>
              <a:t>Als Romeinse soldaat kon je ook voor een tijdje naar een wachttoren gestuurd worden.</a:t>
            </a:r>
            <a:endParaRPr lang="nl-NL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9447" y="2406404"/>
            <a:ext cx="9672851" cy="2029120"/>
          </a:xfrm>
        </p:spPr>
        <p:txBody>
          <a:bodyPr>
            <a:normAutofit fontScale="62500" lnSpcReduction="20000"/>
          </a:bodyPr>
          <a:lstStyle/>
          <a:p>
            <a:r>
              <a:rPr lang="nl-NL" b="1" u="sng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3"/>
              </a:rPr>
              <a:t>http://romeinen.info/jeugd/het-leven-in-het-fort/</a:t>
            </a:r>
            <a:endParaRPr lang="nl-NL" dirty="0"/>
          </a:p>
          <a:p>
            <a:r>
              <a:rPr lang="nl-NL" b="1" u="sng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4"/>
              </a:rPr>
              <a:t>http://romeinen.kseinformatica.nl/</a:t>
            </a:r>
            <a:endParaRPr lang="nl-NL" dirty="0"/>
          </a:p>
          <a:p>
            <a:r>
              <a:rPr lang="nl-NL" b="1" u="sng" dirty="0">
                <a:effectLst>
                  <a:glow rad="38100">
                    <a:schemeClr val="accent1">
                      <a:alpha val="40000"/>
                    </a:schemeClr>
                  </a:glow>
                </a:effectLst>
                <a:hlinkClick r:id="rId5"/>
              </a:rPr>
              <a:t>https://isgeschiedenis.nl/</a:t>
            </a:r>
            <a:endParaRPr lang="nl-NL" b="1" u="sng" dirty="0"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nl-NL" b="1" dirty="0">
                <a:hlinkClick r:id="rId6"/>
              </a:rPr>
              <a:t>https://schooltv.nl/video/het-klokhuis-canon-de-romeinse-limes/#q=limes</a:t>
            </a:r>
            <a:r>
              <a:rPr lang="nl-NL" b="1" dirty="0"/>
              <a:t> </a:t>
            </a:r>
          </a:p>
          <a:p>
            <a:r>
              <a:rPr lang="nl-NL" b="1" dirty="0">
                <a:hlinkClick r:id="rId7"/>
              </a:rPr>
              <a:t>Https://nl.wikipedia.org/wiki/vinea_(belegeringswerktuig)</a:t>
            </a:r>
            <a:r>
              <a:rPr lang="nl-NL" b="1" dirty="0"/>
              <a:t> </a:t>
            </a:r>
          </a:p>
          <a:p>
            <a:r>
              <a:rPr lang="nl-NL" b="1" dirty="0">
                <a:hlinkClick r:id="rId8"/>
              </a:rPr>
              <a:t>https://www,youtube.com/watch?v=CQe3Wwk-qeQ</a:t>
            </a:r>
            <a:endParaRPr lang="nl-NL" b="1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-16329"/>
            <a:ext cx="3200400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ige driehoek 5"/>
          <p:cNvSpPr/>
          <p:nvPr/>
        </p:nvSpPr>
        <p:spPr>
          <a:xfrm rot="5400000">
            <a:off x="3184070" y="-16328"/>
            <a:ext cx="1143002" cy="111034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hthoekige driehoek 6"/>
          <p:cNvSpPr/>
          <p:nvPr/>
        </p:nvSpPr>
        <p:spPr>
          <a:xfrm rot="16200000">
            <a:off x="9845041" y="4511039"/>
            <a:ext cx="2312126" cy="238179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674" y="85497"/>
            <a:ext cx="3932237" cy="906689"/>
          </a:xfrm>
        </p:spPr>
        <p:txBody>
          <a:bodyPr>
            <a:noAutofit/>
          </a:bodyPr>
          <a:lstStyle/>
          <a:p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Bronnen</a:t>
            </a:r>
          </a:p>
        </p:txBody>
      </p:sp>
    </p:spTree>
    <p:extLst>
      <p:ext uri="{BB962C8B-B14F-4D97-AF65-F5344CB8AC3E}">
        <p14:creationId xmlns:p14="http://schemas.microsoft.com/office/powerpoint/2010/main" val="3064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1" y="0"/>
            <a:ext cx="6714855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ige driehoek 5"/>
          <p:cNvSpPr/>
          <p:nvPr/>
        </p:nvSpPr>
        <p:spPr>
          <a:xfrm rot="5400000">
            <a:off x="6714854" y="1"/>
            <a:ext cx="1110344" cy="111034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hthoekige driehoek 6"/>
          <p:cNvSpPr/>
          <p:nvPr/>
        </p:nvSpPr>
        <p:spPr>
          <a:xfrm rot="16200000">
            <a:off x="9845041" y="4511039"/>
            <a:ext cx="2312126" cy="238179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35457" cy="906689"/>
          </a:xfrm>
        </p:spPr>
        <p:txBody>
          <a:bodyPr>
            <a:noAutofit/>
          </a:bodyPr>
          <a:lstStyle/>
          <a:p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Vragen, tips en tops</a:t>
            </a:r>
          </a:p>
        </p:txBody>
      </p:sp>
      <p:pic>
        <p:nvPicPr>
          <p:cNvPr id="2050" name="Picture 2" descr="Afbeeldingsresultaat voor vragen tips en t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3" y="1240896"/>
            <a:ext cx="3340507" cy="45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vragen tips en t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93" y="345440"/>
            <a:ext cx="4924425" cy="57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beeldingsresultaat voor vragen tips en to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7" y="4545872"/>
            <a:ext cx="1981823" cy="231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fbeeldingsresultaat voor vragen tips en to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45" y="4285827"/>
            <a:ext cx="2204720" cy="25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bewegende animatie eind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04" y="2091386"/>
            <a:ext cx="3562431" cy="262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fbeeldingsresultaat voor vragen tips en t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611" y="1112838"/>
            <a:ext cx="4924425" cy="57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28" y="0"/>
            <a:ext cx="6121472" cy="38350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0" y="-9995"/>
            <a:ext cx="340029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8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Inhoud</a:t>
            </a:r>
          </a:p>
        </p:txBody>
      </p:sp>
      <p:sp>
        <p:nvSpPr>
          <p:cNvPr id="4" name="Rechthoek 3"/>
          <p:cNvSpPr/>
          <p:nvPr/>
        </p:nvSpPr>
        <p:spPr>
          <a:xfrm>
            <a:off x="158643" y="1298256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Forten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Uitrusting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Wapens/Belegering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Rangen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Limes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Onderzoeksvraag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Wistjedatjes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Bronnen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000" dirty="0">
                <a:latin typeface="Berlin Sans FB Demi" panose="020E0802020502020306" pitchFamily="34" charset="0"/>
              </a:rPr>
              <a:t>Vragen </a:t>
            </a:r>
            <a:r>
              <a:rPr lang="nl-NL" sz="4000" dirty="0" err="1" smtClean="0">
                <a:latin typeface="Berlin Sans FB Demi" panose="020E0802020502020306" pitchFamily="34" charset="0"/>
              </a:rPr>
              <a:t>Tips&amp;Tops</a:t>
            </a:r>
            <a:endParaRPr lang="nl-NL" sz="2800" dirty="0">
              <a:latin typeface="Berlin Sans FB Demi" panose="020E0802020502020306" pitchFamily="34" charset="0"/>
            </a:endParaRPr>
          </a:p>
        </p:txBody>
      </p:sp>
      <p:sp>
        <p:nvSpPr>
          <p:cNvPr id="3" name="Rechthoekige driehoek 2"/>
          <p:cNvSpPr/>
          <p:nvPr/>
        </p:nvSpPr>
        <p:spPr>
          <a:xfrm flipV="1">
            <a:off x="3376245" y="-9995"/>
            <a:ext cx="1345325" cy="130825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ige driehoek 4"/>
          <p:cNvSpPr/>
          <p:nvPr/>
        </p:nvSpPr>
        <p:spPr>
          <a:xfrm rot="16200000">
            <a:off x="10029499" y="4695498"/>
            <a:ext cx="2264979" cy="20600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392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3741683" cy="11544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Forten</a:t>
            </a:r>
          </a:p>
        </p:txBody>
      </p:sp>
      <p:sp>
        <p:nvSpPr>
          <p:cNvPr id="6" name="Rechthoekige driehoek 5"/>
          <p:cNvSpPr/>
          <p:nvPr/>
        </p:nvSpPr>
        <p:spPr>
          <a:xfrm rot="5400000">
            <a:off x="3784579" y="-42895"/>
            <a:ext cx="1154430" cy="124022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26" name="Picture 2" descr="Afbeeldingsresultaat voor romeinse barakk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89" y="1354201"/>
            <a:ext cx="6172200" cy="3947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416878" y="1518443"/>
            <a:ext cx="3932237" cy="4696097"/>
          </a:xfrm>
        </p:spPr>
        <p:txBody>
          <a:bodyPr>
            <a:noAutofit/>
          </a:bodyPr>
          <a:lstStyle/>
          <a:p>
            <a:pPr marL="342900" indent="-342900">
              <a:buAutoNum type="alphaUcParenBoth"/>
            </a:pPr>
            <a:r>
              <a:rPr lang="nl-NL" sz="1800" b="1" dirty="0">
                <a:latin typeface="Berlin Sans FB Demi" panose="020E0802020502020306" pitchFamily="34" charset="0"/>
              </a:rPr>
              <a:t>Is het hoofdkwartier, Hier zijn kantoortjes en een heiligdom met de standaarden en vaandels van de soldaten. Ook staat er een groot huis voor de bevelhebber van het kamp</a:t>
            </a:r>
          </a:p>
          <a:p>
            <a:pPr marL="342900" indent="-342900">
              <a:buAutoNum type="alphaUcParenBoth"/>
            </a:pPr>
            <a:r>
              <a:rPr lang="nl-NL" sz="1800" b="1" dirty="0">
                <a:latin typeface="Berlin Sans FB Demi" panose="020E0802020502020306" pitchFamily="34" charset="0"/>
              </a:rPr>
              <a:t>Hier was een ziekenboeg/huis. Hier werden de gewonden soldaten opgevangen.</a:t>
            </a:r>
          </a:p>
          <a:p>
            <a:pPr marL="342900" indent="-342900">
              <a:buAutoNum type="alphaUcParenBoth"/>
            </a:pPr>
            <a:r>
              <a:rPr lang="nl-NL" sz="1800" b="1" dirty="0">
                <a:latin typeface="Berlin Sans FB Demi" panose="020E0802020502020306" pitchFamily="34" charset="0"/>
              </a:rPr>
              <a:t>Is een stal voor de paarden van de Cavaleries. Waar ze konden uitrusten voor het volgende gevecht.</a:t>
            </a:r>
          </a:p>
          <a:p>
            <a:pPr marL="342900" indent="-342900">
              <a:buAutoNum type="alphaUcParenBoth"/>
            </a:pPr>
            <a:r>
              <a:rPr lang="nl-NL" sz="1800" b="1" dirty="0">
                <a:latin typeface="Berlin Sans FB Demi" panose="020E0802020502020306" pitchFamily="34" charset="0"/>
              </a:rPr>
              <a:t>Is een graanschuur, waar het eten ligt. </a:t>
            </a:r>
          </a:p>
          <a:p>
            <a:pPr marL="342900" indent="-342900">
              <a:buAutoNum type="alphaUcParenBoth"/>
            </a:pPr>
            <a:r>
              <a:rPr lang="nl-NL" sz="1800" b="1" dirty="0">
                <a:latin typeface="Berlin Sans FB Demi" panose="020E0802020502020306" pitchFamily="34" charset="0"/>
              </a:rPr>
              <a:t> </a:t>
            </a:r>
            <a:r>
              <a:rPr lang="nl-NL" sz="1800" dirty="0">
                <a:latin typeface="Berlin Sans FB Demi" panose="020E0802020502020306" pitchFamily="34" charset="0"/>
              </a:rPr>
              <a:t>Als het fort aan een rivier ligt, zoals de Rijn in Nederland, is er ook een klein haventje. </a:t>
            </a:r>
            <a:endParaRPr lang="nl-NL" sz="1800" b="1" dirty="0">
              <a:latin typeface="Berlin Sans FB Demi" panose="020E0802020502020306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144000" y="5675931"/>
            <a:ext cx="5760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Berlin Sans FB Demi" panose="020E0802020502020306" pitchFamily="34" charset="0"/>
              </a:rPr>
              <a:t>Moeilijke woorden</a:t>
            </a:r>
            <a:r>
              <a:rPr lang="nl-NL" dirty="0"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nl-NL" sz="2000" dirty="0">
                <a:latin typeface="Berlin Sans FB Demi" panose="020E0802020502020306" pitchFamily="34" charset="0"/>
              </a:rPr>
              <a:t>vaandels</a:t>
            </a:r>
          </a:p>
          <a:p>
            <a:pPr algn="ctr"/>
            <a:r>
              <a:rPr lang="nl-NL" dirty="0">
                <a:latin typeface="Berlin Sans FB Demi" panose="020E0802020502020306" pitchFamily="34" charset="0"/>
              </a:rPr>
              <a:t>Cavaleries</a:t>
            </a:r>
          </a:p>
        </p:txBody>
      </p:sp>
      <p:sp>
        <p:nvSpPr>
          <p:cNvPr id="8" name="Rechthoek met één afgeschuinde en afgeronde hoek 7"/>
          <p:cNvSpPr/>
          <p:nvPr/>
        </p:nvSpPr>
        <p:spPr>
          <a:xfrm>
            <a:off x="5393658" y="948816"/>
            <a:ext cx="5042262" cy="405385"/>
          </a:xfrm>
          <a:prstGeom prst="snip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  <a:latin typeface="Berlin Sans FB Demi" panose="020E0802020502020306" pitchFamily="34" charset="0"/>
              </a:rPr>
              <a:t>Een romeins fort in de romeinse tijd</a:t>
            </a:r>
            <a:r>
              <a:rPr lang="nl-NL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Rechthoekige driehoek 2"/>
          <p:cNvSpPr/>
          <p:nvPr/>
        </p:nvSpPr>
        <p:spPr>
          <a:xfrm rot="16200000">
            <a:off x="10250216" y="4916213"/>
            <a:ext cx="1981200" cy="1902373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Picture 2" descr="Afbeeldingsresultaat voor romeinse vaan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834" y="5416364"/>
            <a:ext cx="640086" cy="14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5476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" y="0"/>
            <a:ext cx="4543863" cy="12520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Uitrustingen</a:t>
            </a:r>
            <a:endParaRPr lang="nl-NL" sz="4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Rechthoekige driehoek 4"/>
          <p:cNvSpPr/>
          <p:nvPr/>
        </p:nvSpPr>
        <p:spPr>
          <a:xfrm rot="10800000" flipH="1">
            <a:off x="4543865" y="-5"/>
            <a:ext cx="1415501" cy="1252030"/>
          </a:xfrm>
          <a:prstGeom prst="rt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Picture 2" descr="Afbeeldingsresultaat voor uitrusting romeinse soldaa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r="5422"/>
          <a:stretch>
            <a:fillRect/>
          </a:stretch>
        </p:blipFill>
        <p:spPr bwMode="auto">
          <a:xfrm>
            <a:off x="5959366" y="1392373"/>
            <a:ext cx="4574766" cy="3612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501076"/>
              </p:ext>
            </p:extLst>
          </p:nvPr>
        </p:nvGraphicFramePr>
        <p:xfrm>
          <a:off x="116353" y="1713933"/>
          <a:ext cx="4747173" cy="34720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82391">
                  <a:extLst>
                    <a:ext uri="{9D8B030D-6E8A-4147-A177-3AD203B41FA5}">
                      <a16:colId xmlns:a16="http://schemas.microsoft.com/office/drawing/2014/main" val="4073724561"/>
                    </a:ext>
                  </a:extLst>
                </a:gridCol>
                <a:gridCol w="1582391">
                  <a:extLst>
                    <a:ext uri="{9D8B030D-6E8A-4147-A177-3AD203B41FA5}">
                      <a16:colId xmlns:a16="http://schemas.microsoft.com/office/drawing/2014/main" val="3186528176"/>
                    </a:ext>
                  </a:extLst>
                </a:gridCol>
                <a:gridCol w="1582391">
                  <a:extLst>
                    <a:ext uri="{9D8B030D-6E8A-4147-A177-3AD203B41FA5}">
                      <a16:colId xmlns:a16="http://schemas.microsoft.com/office/drawing/2014/main" val="1967330821"/>
                    </a:ext>
                  </a:extLst>
                </a:gridCol>
              </a:tblGrid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Soldaat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Centurio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Ruiter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965704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Helm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Pluim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Schild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373486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Schild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Zwaard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Paard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560566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Sjaal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Dolk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965992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Platenharnas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Werpspeer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Zwaard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9412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Zwaard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Berlin Sans FB Demi" panose="020E0802020502020306" pitchFamily="34" charset="0"/>
                        </a:rPr>
                        <a:t>Maliënkolder</a:t>
                      </a:r>
                      <a:endParaRPr lang="nl-NL" dirty="0">
                        <a:latin typeface="Berlin Sans FB Demi" panose="020E0802020502020306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Pluim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541236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Schild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Harnas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789818"/>
                  </a:ext>
                </a:extLst>
              </a:tr>
              <a:tr h="434003"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Sandalen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Berlin Sans FB Demi" panose="020E0802020502020306" pitchFamily="34" charset="0"/>
                        </a:rPr>
                        <a:t>Harnas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476399"/>
                  </a:ext>
                </a:extLst>
              </a:tr>
            </a:tbl>
          </a:graphicData>
        </a:graphic>
      </p:graphicFrame>
      <p:sp>
        <p:nvSpPr>
          <p:cNvPr id="4" name="Rechthoekige driehoek 3"/>
          <p:cNvSpPr/>
          <p:nvPr/>
        </p:nvSpPr>
        <p:spPr>
          <a:xfrm rot="16200000">
            <a:off x="10205616" y="4857437"/>
            <a:ext cx="1853350" cy="214777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154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-1" y="0"/>
            <a:ext cx="4288221" cy="1366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Wapens</a:t>
            </a:r>
          </a:p>
        </p:txBody>
      </p:sp>
      <p:sp>
        <p:nvSpPr>
          <p:cNvPr id="6" name="Rechthoekige driehoek 5"/>
          <p:cNvSpPr/>
          <p:nvPr/>
        </p:nvSpPr>
        <p:spPr>
          <a:xfrm rot="5400000">
            <a:off x="4288220" y="0"/>
            <a:ext cx="1366345" cy="1366345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4" y="1208310"/>
            <a:ext cx="2133316" cy="21333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8841712" y="2417082"/>
            <a:ext cx="15786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nl-NL" sz="3600" u="sng" dirty="0">
                <a:latin typeface="Berlin Sans FB Demi" panose="020E0802020502020306" pitchFamily="34" charset="0"/>
              </a:rPr>
              <a:t>Pillum</a:t>
            </a:r>
          </a:p>
        </p:txBody>
      </p:sp>
      <p:pic>
        <p:nvPicPr>
          <p:cNvPr id="2052" name="Picture 4" descr="Gerelateerde afbeel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5843" y="448111"/>
            <a:ext cx="2490427" cy="1867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pugio roman dag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007" y="3766292"/>
            <a:ext cx="2127251" cy="212725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relateerde afbeeld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02" y="3542472"/>
            <a:ext cx="1829347" cy="191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ige driehoek 2"/>
          <p:cNvSpPr/>
          <p:nvPr/>
        </p:nvSpPr>
        <p:spPr>
          <a:xfrm rot="16200000">
            <a:off x="10008326" y="4674324"/>
            <a:ext cx="2129245" cy="2238103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hthoek 18"/>
          <p:cNvSpPr/>
          <p:nvPr/>
        </p:nvSpPr>
        <p:spPr>
          <a:xfrm rot="5400000" flipV="1">
            <a:off x="1184580" y="2625180"/>
            <a:ext cx="774812" cy="21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508000" y="3183592"/>
            <a:ext cx="2349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u="sng" dirty="0">
                <a:latin typeface="Berlin Sans FB Demi" panose="020E0802020502020306" pitchFamily="34" charset="0"/>
              </a:rPr>
              <a:t>Gladius</a:t>
            </a:r>
          </a:p>
        </p:txBody>
      </p:sp>
      <p:sp>
        <p:nvSpPr>
          <p:cNvPr id="20" name="Rechthoek 19"/>
          <p:cNvSpPr/>
          <p:nvPr/>
        </p:nvSpPr>
        <p:spPr>
          <a:xfrm flipV="1">
            <a:off x="8589557" y="5515636"/>
            <a:ext cx="1588568" cy="63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11122738" y="10508366"/>
            <a:ext cx="495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u="sng" dirty="0">
                <a:latin typeface="Berlin Sans FB Demi" panose="020E0802020502020306" pitchFamily="34" charset="0"/>
              </a:rPr>
              <a:t>Hasta</a:t>
            </a:r>
          </a:p>
        </p:txBody>
      </p:sp>
      <p:sp>
        <p:nvSpPr>
          <p:cNvPr id="21" name="Rechthoek 20"/>
          <p:cNvSpPr/>
          <p:nvPr/>
        </p:nvSpPr>
        <p:spPr>
          <a:xfrm flipV="1">
            <a:off x="3728934" y="5871706"/>
            <a:ext cx="1828800" cy="667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3718197" y="5677416"/>
            <a:ext cx="2952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u="sng" dirty="0">
                <a:latin typeface="Berlin Sans FB Demi" panose="020E0802020502020306" pitchFamily="34" charset="0"/>
              </a:rPr>
              <a:t>Pugio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101453" y="6570970"/>
            <a:ext cx="10983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latin typeface="Berlin Sans FB Demi" panose="020E0802020502020306" pitchFamily="34" charset="0"/>
              </a:rPr>
              <a:t>Niet standaard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8669022" y="5410692"/>
            <a:ext cx="159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u="sng" dirty="0">
                <a:latin typeface="Berlin Sans FB Demi" panose="020E0802020502020306" pitchFamily="34" charset="0"/>
              </a:rPr>
              <a:t>hasta</a:t>
            </a:r>
          </a:p>
        </p:txBody>
      </p:sp>
      <p:sp>
        <p:nvSpPr>
          <p:cNvPr id="12" name="Rechthoek 11"/>
          <p:cNvSpPr/>
          <p:nvPr/>
        </p:nvSpPr>
        <p:spPr>
          <a:xfrm>
            <a:off x="4971392" y="3151422"/>
            <a:ext cx="3209718" cy="654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4888453" y="3058406"/>
            <a:ext cx="315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u="sng" dirty="0">
                <a:latin typeface="Berlin Sans FB Demi" panose="020E0802020502020306" pitchFamily="34" charset="0"/>
              </a:rPr>
              <a:t>oefenzwaard</a:t>
            </a:r>
          </a:p>
        </p:txBody>
      </p:sp>
      <p:pic>
        <p:nvPicPr>
          <p:cNvPr id="1028" name="Picture 4" descr="Afbeeldingsresultaat voor romeinse oefenzwaa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78" y="558551"/>
            <a:ext cx="2583735" cy="2473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at voor romeinse wape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14" y="4341176"/>
            <a:ext cx="2141576" cy="1606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Rechthoek 14"/>
          <p:cNvSpPr/>
          <p:nvPr/>
        </p:nvSpPr>
        <p:spPr>
          <a:xfrm>
            <a:off x="240889" y="6064037"/>
            <a:ext cx="3161825" cy="623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376176" y="5947358"/>
            <a:ext cx="2951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u="sng" dirty="0">
                <a:latin typeface="Berlin Sans FB Demi" panose="020E0802020502020306" pitchFamily="34" charset="0"/>
              </a:rPr>
              <a:t>Dubbele</a:t>
            </a:r>
            <a:r>
              <a:rPr lang="nl-NL" sz="4000" dirty="0">
                <a:latin typeface="Berlin Sans FB Demi" panose="020E0802020502020306" pitchFamily="34" charset="0"/>
              </a:rPr>
              <a:t> </a:t>
            </a:r>
            <a:r>
              <a:rPr lang="nl-NL" sz="4000" u="sng" dirty="0">
                <a:latin typeface="Berlin Sans FB Demi" panose="020E0802020502020306" pitchFamily="34" charset="0"/>
              </a:rPr>
              <a:t>bijl</a:t>
            </a:r>
          </a:p>
        </p:txBody>
      </p:sp>
    </p:spTree>
    <p:extLst>
      <p:ext uri="{BB962C8B-B14F-4D97-AF65-F5344CB8AC3E}">
        <p14:creationId xmlns:p14="http://schemas.microsoft.com/office/powerpoint/2010/main" val="299117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37" y="3638985"/>
            <a:ext cx="1679452" cy="186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09" y="-15395"/>
            <a:ext cx="2135322" cy="217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relateerde afbeeld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278" y="-15395"/>
            <a:ext cx="3061299" cy="235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hoek 1"/>
          <p:cNvSpPr/>
          <p:nvPr/>
        </p:nvSpPr>
        <p:spPr>
          <a:xfrm>
            <a:off x="0" y="-15394"/>
            <a:ext cx="4231776" cy="1319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Belegering</a:t>
            </a:r>
          </a:p>
        </p:txBody>
      </p:sp>
      <p:sp>
        <p:nvSpPr>
          <p:cNvPr id="3" name="Rechthoekige driehoek 2"/>
          <p:cNvSpPr/>
          <p:nvPr/>
        </p:nvSpPr>
        <p:spPr>
          <a:xfrm rot="5400000">
            <a:off x="4310152" y="-93772"/>
            <a:ext cx="1319349" cy="1476103"/>
          </a:xfrm>
          <a:prstGeom prst="rtTriangl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5" name="Rechthoekige driehoek 4"/>
          <p:cNvSpPr/>
          <p:nvPr/>
        </p:nvSpPr>
        <p:spPr>
          <a:xfrm rot="16200000">
            <a:off x="9466220" y="4132218"/>
            <a:ext cx="2468880" cy="298268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4514359" y="5481994"/>
            <a:ext cx="1362733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nl-NL" sz="2400" u="sng" dirty="0">
                <a:latin typeface="Berlin Sans FB Demi" panose="020E0802020502020306" pitchFamily="34" charset="0"/>
              </a:rPr>
              <a:t>scorpion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082028" y="2241787"/>
            <a:ext cx="1277778" cy="461665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u="sng" dirty="0">
                <a:latin typeface="Berlin Sans FB Demi" panose="020E0802020502020306" pitchFamily="34" charset="0"/>
              </a:rPr>
              <a:t>ballista</a:t>
            </a:r>
          </a:p>
        </p:txBody>
      </p:sp>
      <p:pic>
        <p:nvPicPr>
          <p:cNvPr id="8" name="Picture 2" descr="Afbeeldingsresultaat voor romeinse storm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4" y="1016561"/>
            <a:ext cx="4030345" cy="24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2115888" y="3467012"/>
            <a:ext cx="1527982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nl-NL" sz="2400" u="sng" dirty="0">
                <a:latin typeface="Berlin Sans FB Demi" panose="020E0802020502020306" pitchFamily="34" charset="0"/>
              </a:rPr>
              <a:t>stormram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209318" y="2472620"/>
            <a:ext cx="1412566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nl-NL" sz="2400" u="sng" dirty="0">
                <a:latin typeface="Berlin Sans FB Demi" panose="020E0802020502020306" pitchFamily="34" charset="0"/>
              </a:rPr>
              <a:t>katapult</a:t>
            </a:r>
          </a:p>
        </p:txBody>
      </p:sp>
      <p:pic>
        <p:nvPicPr>
          <p:cNvPr id="12" name="Picture 4" descr="https://upload.wikimedia.org/wikipedia/commons/8/83/Polybol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660" y="3130365"/>
            <a:ext cx="2595882" cy="176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9072880" y="4995872"/>
            <a:ext cx="1479892" cy="50917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9072880" y="4995872"/>
            <a:ext cx="1479892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l-NL" sz="2400" u="sng" dirty="0">
                <a:latin typeface="Berlin Sans FB Demi" panose="020E0802020502020306" pitchFamily="34" charset="0"/>
              </a:rPr>
              <a:t>polybolos</a:t>
            </a:r>
          </a:p>
        </p:txBody>
      </p:sp>
      <p:pic>
        <p:nvPicPr>
          <p:cNvPr id="4" name="Picture 2" descr="Afbeeldingsresultaat voor romeinse leger">
            <a:extLst>
              <a:ext uri="{FF2B5EF4-FFF2-40B4-BE49-F238E27FC236}">
                <a16:creationId xmlns:a16="http://schemas.microsoft.com/office/drawing/2014/main" id="{DA869031-9B4D-49CF-B1C5-23E12DB0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3" y="4036767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6001FEAE-8EA8-4304-9856-D4FFB8BA9BC6}"/>
              </a:ext>
            </a:extLst>
          </p:cNvPr>
          <p:cNvSpPr/>
          <p:nvPr/>
        </p:nvSpPr>
        <p:spPr>
          <a:xfrm>
            <a:off x="1272208" y="5943659"/>
            <a:ext cx="16338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EE747B8-C50B-4711-BDCB-EDB59DA34164}"/>
              </a:ext>
            </a:extLst>
          </p:cNvPr>
          <p:cNvSpPr txBox="1"/>
          <p:nvPr/>
        </p:nvSpPr>
        <p:spPr>
          <a:xfrm>
            <a:off x="1446143" y="5935797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u="sng" dirty="0">
                <a:latin typeface="Berlin Sans FB Demi" panose="020E0802020502020306" pitchFamily="34" charset="0"/>
              </a:rPr>
              <a:t>formaties</a:t>
            </a:r>
          </a:p>
        </p:txBody>
      </p:sp>
      <p:pic>
        <p:nvPicPr>
          <p:cNvPr id="17" name="Picture 6" descr="Afbeeldingsresultaat voor vineae en pluteus">
            <a:extLst>
              <a:ext uri="{FF2B5EF4-FFF2-40B4-BE49-F238E27FC236}">
                <a16:creationId xmlns:a16="http://schemas.microsoft.com/office/drawing/2014/main" id="{836BC8E4-BD2C-4993-AA7D-5038E7B3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67" y="3006474"/>
            <a:ext cx="2047136" cy="29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90669312-A1B3-466C-97CF-063BB4E96751}"/>
              </a:ext>
            </a:extLst>
          </p:cNvPr>
          <p:cNvSpPr/>
          <p:nvPr/>
        </p:nvSpPr>
        <p:spPr>
          <a:xfrm>
            <a:off x="6138324" y="5909361"/>
            <a:ext cx="2479336" cy="544321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A393FB6-35A2-4FDF-A2D0-F2436ADDFB8A}"/>
              </a:ext>
            </a:extLst>
          </p:cNvPr>
          <p:cNvSpPr txBox="1"/>
          <p:nvPr/>
        </p:nvSpPr>
        <p:spPr>
          <a:xfrm>
            <a:off x="6321146" y="5931822"/>
            <a:ext cx="2345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u="sng" dirty="0">
                <a:latin typeface="Berlin Sans FB Demi" panose="020E0802020502020306" pitchFamily="34" charset="0"/>
              </a:rPr>
              <a:t>Vineae en Pleutus</a:t>
            </a:r>
          </a:p>
        </p:txBody>
      </p:sp>
    </p:spTree>
    <p:extLst>
      <p:ext uri="{BB962C8B-B14F-4D97-AF65-F5344CB8AC3E}">
        <p14:creationId xmlns:p14="http://schemas.microsoft.com/office/powerpoint/2010/main" val="13447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3200400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ige driehoek 5"/>
          <p:cNvSpPr/>
          <p:nvPr/>
        </p:nvSpPr>
        <p:spPr>
          <a:xfrm rot="5400000">
            <a:off x="3243465" y="-55634"/>
            <a:ext cx="1122912" cy="120904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37606" y="-12570"/>
            <a:ext cx="3317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Rangen</a:t>
            </a:r>
            <a:endParaRPr lang="nl-NL" sz="6000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Rechthoekige driehoek 8"/>
          <p:cNvSpPr/>
          <p:nvPr/>
        </p:nvSpPr>
        <p:spPr>
          <a:xfrm rot="16200000">
            <a:off x="9864634" y="4530635"/>
            <a:ext cx="2272937" cy="238179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437606" y="1399309"/>
            <a:ext cx="951895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latin typeface="Berlin Sans FB Demi" panose="020E0802020502020306" pitchFamily="34" charset="0"/>
              </a:rPr>
              <a:t>1. Imaginifer : Dragers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2. Cornificer : Hoornblazer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3. Signifer : Dierenhouder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4. Decurio : </a:t>
            </a:r>
            <a:r>
              <a:rPr lang="nl-NL" sz="3200" dirty="0" smtClean="0">
                <a:latin typeface="Berlin Sans FB Demi" panose="020E0802020502020306" pitchFamily="34" charset="0"/>
              </a:rPr>
              <a:t>Bevelgever 10 Cavalerie</a:t>
            </a:r>
            <a:endParaRPr lang="nl-NL" sz="3200" dirty="0">
              <a:latin typeface="Berlin Sans FB Demi" panose="020E0802020502020306" pitchFamily="34" charset="0"/>
            </a:endParaRPr>
          </a:p>
          <a:p>
            <a:r>
              <a:rPr lang="nl-NL" sz="3200" dirty="0">
                <a:latin typeface="Berlin Sans FB Demi" panose="020E0802020502020306" pitchFamily="34" charset="0"/>
              </a:rPr>
              <a:t>5. Tesserarius : wachtcommadant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6. Optio : Sergeant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7. Aquilifer : adelaardrager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8. Praefectus Castrorum : Kolonel 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9. Tribinius laticlavias : Brigade generaal</a:t>
            </a:r>
          </a:p>
          <a:p>
            <a:r>
              <a:rPr lang="nl-NL" sz="3200" dirty="0">
                <a:latin typeface="Berlin Sans FB Demi" panose="020E0802020502020306" pitchFamily="34" charset="0"/>
              </a:rPr>
              <a:t>10. Legatus Legionis : Generaal/Majoor/maarschalk</a:t>
            </a:r>
          </a:p>
        </p:txBody>
      </p:sp>
    </p:spTree>
    <p:extLst>
      <p:ext uri="{BB962C8B-B14F-4D97-AF65-F5344CB8AC3E}">
        <p14:creationId xmlns:p14="http://schemas.microsoft.com/office/powerpoint/2010/main" val="1710882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04276" y="1843733"/>
            <a:ext cx="3932237" cy="3811588"/>
          </a:xfrm>
        </p:spPr>
        <p:txBody>
          <a:bodyPr>
            <a:normAutofit/>
          </a:bodyPr>
          <a:lstStyle/>
          <a:p>
            <a:r>
              <a:rPr lang="nl-NL" sz="4400" dirty="0">
                <a:latin typeface="Berlin Sans FB Demi" panose="020E0802020502020306" pitchFamily="34" charset="0"/>
              </a:rPr>
              <a:t>Hoog </a:t>
            </a:r>
            <a:r>
              <a:rPr lang="nl-NL" sz="4400" dirty="0" smtClean="0">
                <a:latin typeface="Berlin Sans FB Demi" panose="020E0802020502020306" pitchFamily="34" charset="0"/>
              </a:rPr>
              <a:t>gebied</a:t>
            </a:r>
          </a:p>
          <a:p>
            <a:r>
              <a:rPr lang="nl-NL" sz="4400" dirty="0" smtClean="0">
                <a:latin typeface="Berlin Sans FB Demi" panose="020E0802020502020306" pitchFamily="34" charset="0"/>
              </a:rPr>
              <a:t>langs </a:t>
            </a:r>
            <a:r>
              <a:rPr lang="nl-NL" sz="4400" dirty="0">
                <a:latin typeface="Berlin Sans FB Demi" panose="020E0802020502020306" pitchFamily="34" charset="0"/>
              </a:rPr>
              <a:t>de rijn</a:t>
            </a:r>
          </a:p>
          <a:p>
            <a:r>
              <a:rPr lang="nl-NL" sz="4400" dirty="0" smtClean="0">
                <a:latin typeface="Berlin Sans FB Demi" panose="020E0802020502020306" pitchFamily="34" charset="0"/>
              </a:rPr>
              <a:t>wachttorens</a:t>
            </a:r>
            <a:endParaRPr lang="nl-NL" sz="4400" dirty="0">
              <a:latin typeface="Berlin Sans FB Demi" panose="020E0802020502020306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0" y="-16329"/>
            <a:ext cx="3200400" cy="111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ige driehoek 5"/>
          <p:cNvSpPr/>
          <p:nvPr/>
        </p:nvSpPr>
        <p:spPr>
          <a:xfrm rot="5400000">
            <a:off x="3184070" y="-16328"/>
            <a:ext cx="1143002" cy="111034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hthoekige driehoek 6"/>
          <p:cNvSpPr/>
          <p:nvPr/>
        </p:nvSpPr>
        <p:spPr>
          <a:xfrm rot="16200000">
            <a:off x="9845041" y="4511039"/>
            <a:ext cx="2312126" cy="238179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660" y="39037"/>
            <a:ext cx="3932237" cy="906689"/>
          </a:xfrm>
        </p:spPr>
        <p:txBody>
          <a:bodyPr>
            <a:noAutofit/>
          </a:bodyPr>
          <a:lstStyle/>
          <a:p>
            <a:r>
              <a:rPr lang="nl-NL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Limes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310743" y="4241700"/>
            <a:ext cx="3506519" cy="2396156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64446" y="5655321"/>
            <a:ext cx="248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Betekent in het latijns grens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24" y="1364843"/>
            <a:ext cx="4437196" cy="2617517"/>
          </a:xfrm>
          <a:prstGeom prst="rect">
            <a:avLst/>
          </a:prstGeom>
        </p:spPr>
      </p:pic>
      <p:sp>
        <p:nvSpPr>
          <p:cNvPr id="10" name="PIJL-RECHTS 9"/>
          <p:cNvSpPr/>
          <p:nvPr/>
        </p:nvSpPr>
        <p:spPr>
          <a:xfrm rot="20105844" flipV="1">
            <a:off x="3984194" y="2745487"/>
            <a:ext cx="1620813" cy="120441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62" y="4241700"/>
            <a:ext cx="3517738" cy="2404873"/>
          </a:xfrm>
        </p:spPr>
      </p:pic>
      <p:sp>
        <p:nvSpPr>
          <p:cNvPr id="12" name="Tekstvak 11"/>
          <p:cNvSpPr txBox="1"/>
          <p:nvPr/>
        </p:nvSpPr>
        <p:spPr>
          <a:xfrm>
            <a:off x="453840" y="3897406"/>
            <a:ext cx="385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Die via Utrecht en Alphen aan den Rijn</a:t>
            </a:r>
          </a:p>
          <a:p>
            <a:r>
              <a:rPr lang="nl-NL" dirty="0"/>
              <a:t> naar Katwijk stroomde</a:t>
            </a:r>
          </a:p>
        </p:txBody>
      </p:sp>
      <p:sp>
        <p:nvSpPr>
          <p:cNvPr id="15" name="Pijl-rechts 14"/>
          <p:cNvSpPr/>
          <p:nvPr/>
        </p:nvSpPr>
        <p:spPr>
          <a:xfrm rot="2065264">
            <a:off x="2745285" y="4505706"/>
            <a:ext cx="1606046" cy="86582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89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2481" y="386534"/>
            <a:ext cx="6172200" cy="105434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Berlin Sans FB Demi" panose="020E0802020502020306" pitchFamily="34" charset="0"/>
              </a:rPr>
              <a:t>Hoe is het leven van een romeins soldaat buiten het slagveld?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952903" cy="3811588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>
                <a:latin typeface="Berlin Sans FB Demi" panose="020E0802020502020306" pitchFamily="34" charset="0"/>
              </a:rPr>
              <a:t>Begin zwaar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Opleiding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Fort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Zelf zorgen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Opletten 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Wapens maken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Bouwen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Families </a:t>
            </a:r>
          </a:p>
          <a:p>
            <a:r>
              <a:rPr lang="nl-NL" sz="2400" dirty="0">
                <a:latin typeface="Berlin Sans FB Demi" panose="020E0802020502020306" pitchFamily="34" charset="0"/>
              </a:rPr>
              <a:t>Hoeren</a:t>
            </a:r>
          </a:p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-16329"/>
            <a:ext cx="3951366" cy="125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ige driehoek 5"/>
          <p:cNvSpPr/>
          <p:nvPr/>
        </p:nvSpPr>
        <p:spPr>
          <a:xfrm rot="5400000">
            <a:off x="3865948" y="46187"/>
            <a:ext cx="1281178" cy="111034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hthoekige driehoek 6"/>
          <p:cNvSpPr/>
          <p:nvPr/>
        </p:nvSpPr>
        <p:spPr>
          <a:xfrm rot="16200000">
            <a:off x="9845041" y="4511039"/>
            <a:ext cx="2312126" cy="238179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02142"/>
            <a:ext cx="4506538" cy="1177350"/>
          </a:xfrm>
        </p:spPr>
        <p:txBody>
          <a:bodyPr>
            <a:noAutofit/>
          </a:bodyPr>
          <a:lstStyle/>
          <a:p>
            <a:r>
              <a:rPr lang="nl-NL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Onderzoeksvraag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39788" y="5887863"/>
            <a:ext cx="7569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>
                <a:hlinkClick r:id="rId5"/>
              </a:rPr>
              <a:t>https://schooltv.nl/video/het-klokhuis-canon-de-romeinse-limes/#q=romeinen</a:t>
            </a:r>
            <a:endParaRPr lang="nl-NL" dirty="0"/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8322298" y="5887863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effectLst>
                  <a:reflection blurRad="6350" stA="53000" endA="300" endPos="35500" dir="5400000" sy="-90000" algn="bl"/>
                </a:effectLst>
              </a:rPr>
              <a:t>2:07 t/m 3:30</a:t>
            </a:r>
            <a:endParaRPr lang="nl-NL" dirty="0"/>
          </a:p>
        </p:txBody>
      </p:sp>
      <p:pic>
        <p:nvPicPr>
          <p:cNvPr id="8" name="project28_2019_06_19_1_Trim">
            <a:hlinkClick r:id="" action="ppaction://media"/>
            <a:extLst>
              <a:ext uri="{FF2B5EF4-FFF2-40B4-BE49-F238E27FC236}">
                <a16:creationId xmlns:a16="http://schemas.microsoft.com/office/drawing/2014/main" id="{FEED8050-08A4-4565-8B7B-89F5D8449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4446" y="1549173"/>
            <a:ext cx="6683828" cy="37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398</Words>
  <Application>Microsoft Office PowerPoint</Application>
  <PresentationFormat>Breedbeeld</PresentationFormat>
  <Paragraphs>131</Paragraphs>
  <Slides>12</Slides>
  <Notes>12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Berlin Sans FB Demi</vt:lpstr>
      <vt:lpstr>Calibri</vt:lpstr>
      <vt:lpstr>Calibri Light</vt:lpstr>
      <vt:lpstr>Kantoorthema</vt:lpstr>
      <vt:lpstr>PowerPoint-presentatie</vt:lpstr>
      <vt:lpstr>PowerPoint-presentatie</vt:lpstr>
      <vt:lpstr>Forten</vt:lpstr>
      <vt:lpstr>Uitrustingen</vt:lpstr>
      <vt:lpstr>PowerPoint-presentatie</vt:lpstr>
      <vt:lpstr>PowerPoint-presentatie</vt:lpstr>
      <vt:lpstr>PowerPoint-presentatie</vt:lpstr>
      <vt:lpstr>Limes</vt:lpstr>
      <vt:lpstr>Onderzoeksvraag</vt:lpstr>
      <vt:lpstr>PowerPoint-presentatie</vt:lpstr>
      <vt:lpstr>Bronnen</vt:lpstr>
      <vt:lpstr>Vragen, tips en tops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Regenboog, Groep8 Account</dc:creator>
  <cp:lastModifiedBy>Regenboog, Groep8 Account</cp:lastModifiedBy>
  <cp:revision>88</cp:revision>
  <dcterms:created xsi:type="dcterms:W3CDTF">2019-05-15T09:42:04Z</dcterms:created>
  <dcterms:modified xsi:type="dcterms:W3CDTF">2019-06-19T09:35:56Z</dcterms:modified>
</cp:coreProperties>
</file>