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58" r:id="rId4"/>
    <p:sldId id="264" r:id="rId5"/>
    <p:sldId id="260" r:id="rId6"/>
    <p:sldId id="262" r:id="rId7"/>
    <p:sldId id="263" r:id="rId8"/>
    <p:sldId id="265" r:id="rId9"/>
    <p:sldId id="268" r:id="rId10"/>
    <p:sldId id="267" r:id="rId11"/>
    <p:sldId id="269" r:id="rId12"/>
    <p:sldId id="26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095" autoAdjust="0"/>
  </p:normalViewPr>
  <p:slideViewPr>
    <p:cSldViewPr>
      <p:cViewPr varScale="1">
        <p:scale>
          <a:sx n="83" d="100"/>
          <a:sy n="83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9DE39-8736-421F-82D3-7626E977DD71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BBA6C-739B-4FFB-B0C8-110AFC13DAC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9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samen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34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joshua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40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19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03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60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32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632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166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joshua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77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luca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730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71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alessio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BBA6C-739B-4FFB-B0C8-110AFC13DAC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75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4C1">
                <a:alpha val="75000"/>
                <a:lumMod val="75000"/>
                <a:lumOff val="25000"/>
              </a:srgbClr>
            </a:gs>
            <a:gs pos="13000">
              <a:srgbClr val="000082">
                <a:alpha val="75000"/>
                <a:lumMod val="75000"/>
                <a:lumOff val="25000"/>
              </a:srgbClr>
            </a:gs>
            <a:gs pos="25000">
              <a:srgbClr val="0047FF">
                <a:alpha val="75000"/>
                <a:lumMod val="75000"/>
                <a:lumOff val="25000"/>
              </a:srgbClr>
            </a:gs>
            <a:gs pos="37000">
              <a:srgbClr val="000082">
                <a:alpha val="75000"/>
                <a:lumMod val="75000"/>
                <a:lumOff val="25000"/>
              </a:srgbClr>
            </a:gs>
            <a:gs pos="50000">
              <a:srgbClr val="0047FF">
                <a:alpha val="75000"/>
                <a:lumMod val="75000"/>
                <a:lumOff val="25000"/>
              </a:srgbClr>
            </a:gs>
            <a:gs pos="63000">
              <a:srgbClr val="000082">
                <a:alpha val="75000"/>
                <a:lumMod val="75000"/>
                <a:lumOff val="25000"/>
              </a:srgbClr>
            </a:gs>
            <a:gs pos="75000">
              <a:srgbClr val="0047FF">
                <a:alpha val="75000"/>
                <a:lumMod val="75000"/>
                <a:lumOff val="25000"/>
              </a:srgbClr>
            </a:gs>
            <a:gs pos="87000">
              <a:srgbClr val="000082">
                <a:alpha val="75000"/>
                <a:lumMod val="75000"/>
                <a:lumOff val="25000"/>
              </a:srgbClr>
            </a:gs>
            <a:gs pos="100000">
              <a:srgbClr val="0047FF">
                <a:alpha val="75000"/>
                <a:lumMod val="75000"/>
                <a:lumOff val="25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ADDC0D-E16B-4C6B-8A59-B85B5CE9794A}" type="datetimeFigureOut">
              <a:rPr lang="nl-NL" smtClean="0"/>
              <a:t>10-1-2018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B8746C-CF46-4D52-BEA4-528AB2959A51}" type="slidenum">
              <a:rPr lang="nl-NL" smtClean="0"/>
              <a:t>‹nr.›</a:t>
            </a:fld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866527"/>
          </a:xfrm>
        </p:spPr>
        <p:txBody>
          <a:bodyPr/>
          <a:lstStyle/>
          <a:p>
            <a:r>
              <a:rPr lang="nl-NL" dirty="0"/>
              <a:t>T</a:t>
            </a:r>
            <a:r>
              <a:rPr lang="nl-NL" dirty="0" smtClean="0"/>
              <a:t>alen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7024" y="2852936"/>
            <a:ext cx="4419600" cy="2016224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Made by: </a:t>
            </a:r>
          </a:p>
          <a:p>
            <a:r>
              <a:rPr lang="nl-NL" dirty="0" smtClean="0"/>
              <a:t>A.L.Fachechi, </a:t>
            </a:r>
          </a:p>
          <a:p>
            <a:r>
              <a:rPr lang="nl-NL" dirty="0" smtClean="0"/>
              <a:t>L.A.I.Bigot, </a:t>
            </a:r>
          </a:p>
          <a:p>
            <a:r>
              <a:rPr lang="nl-NL" dirty="0" smtClean="0"/>
              <a:t>B.Griffioen, </a:t>
            </a:r>
          </a:p>
          <a:p>
            <a:r>
              <a:rPr lang="nl-NL" dirty="0" smtClean="0"/>
              <a:t>J.M.Noteboom</a:t>
            </a:r>
          </a:p>
          <a:p>
            <a:r>
              <a:rPr lang="nl-NL" dirty="0" smtClean="0"/>
              <a:t>Hoe is het Proto-Indo-Europees ontstaan?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304256" cy="23042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4915">
            <a:off x="2043694" y="2372825"/>
            <a:ext cx="2592290" cy="153412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81487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305800" cy="38884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 Grieks alfabet</a:t>
            </a:r>
            <a:endParaRPr lang="nl-NL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356660"/>
            <a:ext cx="4915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3356660"/>
            <a:ext cx="11316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nl-NL" alt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48" y="757339"/>
            <a:ext cx="8064896" cy="331435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588817" y="757339"/>
            <a:ext cx="17382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/>
              <a:t>A</a:t>
            </a:r>
          </a:p>
          <a:p>
            <a:r>
              <a:rPr lang="nl-NL" sz="1700" dirty="0" smtClean="0"/>
              <a:t>B</a:t>
            </a:r>
          </a:p>
          <a:p>
            <a:r>
              <a:rPr lang="nl-NL" sz="1700" kern="1200" dirty="0" smtClean="0">
                <a:solidFill>
                  <a:schemeClr val="tx1"/>
                </a:solidFill>
              </a:rPr>
              <a:t>G</a:t>
            </a:r>
          </a:p>
          <a:p>
            <a:r>
              <a:rPr lang="nl-NL" sz="1700" dirty="0" smtClean="0"/>
              <a:t>D</a:t>
            </a:r>
          </a:p>
          <a:p>
            <a:r>
              <a:rPr lang="nl-NL" sz="1700" kern="1200" dirty="0" smtClean="0">
                <a:solidFill>
                  <a:schemeClr val="tx1"/>
                </a:solidFill>
              </a:rPr>
              <a:t>e/ee</a:t>
            </a:r>
          </a:p>
          <a:p>
            <a:r>
              <a:rPr lang="nl-NL" sz="1700" dirty="0" smtClean="0"/>
              <a:t>Zd/dz</a:t>
            </a:r>
          </a:p>
          <a:p>
            <a:r>
              <a:rPr lang="nl-NL" sz="1700" kern="1200" dirty="0" smtClean="0">
                <a:solidFill>
                  <a:schemeClr val="tx1"/>
                </a:solidFill>
              </a:rPr>
              <a:t>E</a:t>
            </a:r>
          </a:p>
          <a:p>
            <a:r>
              <a:rPr lang="nl-NL" sz="1700" dirty="0" smtClean="0"/>
              <a:t>Th</a:t>
            </a:r>
          </a:p>
          <a:p>
            <a:r>
              <a:rPr lang="nl-NL" sz="1700" dirty="0" smtClean="0"/>
              <a:t>i/ie</a:t>
            </a:r>
          </a:p>
          <a:p>
            <a:r>
              <a:rPr lang="nl-NL" sz="1700" dirty="0" smtClean="0"/>
              <a:t>K</a:t>
            </a:r>
          </a:p>
          <a:p>
            <a:r>
              <a:rPr lang="nl-NL" sz="1700" dirty="0" smtClean="0"/>
              <a:t>L</a:t>
            </a:r>
          </a:p>
          <a:p>
            <a:r>
              <a:rPr lang="nl-NL" sz="1700" dirty="0"/>
              <a:t>m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228184" y="757339"/>
            <a:ext cx="67518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dirty="0" smtClean="0"/>
              <a:t>N</a:t>
            </a:r>
          </a:p>
          <a:p>
            <a:r>
              <a:rPr lang="nl-NL" sz="1700" dirty="0" smtClean="0"/>
              <a:t>Ks,x</a:t>
            </a:r>
          </a:p>
          <a:p>
            <a:r>
              <a:rPr lang="nl-NL" sz="1700" dirty="0" smtClean="0"/>
              <a:t>O</a:t>
            </a:r>
          </a:p>
          <a:p>
            <a:r>
              <a:rPr lang="nl-NL" sz="1700" dirty="0" smtClean="0"/>
              <a:t>P</a:t>
            </a:r>
          </a:p>
          <a:p>
            <a:r>
              <a:rPr lang="nl-NL" sz="1700" dirty="0" smtClean="0"/>
              <a:t>R</a:t>
            </a:r>
          </a:p>
          <a:p>
            <a:r>
              <a:rPr lang="nl-NL" sz="1700" dirty="0" smtClean="0"/>
              <a:t>S</a:t>
            </a:r>
          </a:p>
          <a:p>
            <a:r>
              <a:rPr lang="nl-NL" sz="1700" dirty="0" smtClean="0"/>
              <a:t>T</a:t>
            </a:r>
          </a:p>
          <a:p>
            <a:r>
              <a:rPr lang="nl-NL" sz="1700" dirty="0" smtClean="0"/>
              <a:t>Uu/u</a:t>
            </a:r>
          </a:p>
          <a:p>
            <a:r>
              <a:rPr lang="nl-NL" sz="1700" dirty="0" smtClean="0"/>
              <a:t>f/ph</a:t>
            </a:r>
          </a:p>
          <a:p>
            <a:r>
              <a:rPr lang="nl-NL" sz="1700" dirty="0" smtClean="0"/>
              <a:t>Ch</a:t>
            </a:r>
          </a:p>
          <a:p>
            <a:r>
              <a:rPr lang="nl-NL" sz="1700" dirty="0" smtClean="0"/>
              <a:t>Ps</a:t>
            </a:r>
          </a:p>
          <a:p>
            <a:r>
              <a:rPr lang="nl-NL" sz="1700" dirty="0" smtClean="0"/>
              <a:t>Oo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6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67477" y="476672"/>
            <a:ext cx="8305800" cy="30963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Z (13 woorden)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Het nieuwe latijn alfabet is hetzelfde als Nederlandse alfabet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Oud latijn alfabet heeft 21 letters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Latijn alfabet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97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305800" cy="447922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3200" dirty="0" smtClean="0"/>
              <a:t>Schijf je eigen naam in het grieks?</a:t>
            </a:r>
          </a:p>
          <a:p>
            <a:pPr marL="514350" indent="-514350">
              <a:buAutoNum type="arabicPeriod"/>
            </a:pPr>
            <a:r>
              <a:rPr lang="nl-NL" sz="3200" dirty="0" smtClean="0"/>
              <a:t>Schrijf je eigen naam in het latijn?</a:t>
            </a:r>
          </a:p>
          <a:p>
            <a:pPr marL="514350" indent="-514350">
              <a:buAutoNum type="arabicPeriod"/>
            </a:pPr>
            <a:r>
              <a:rPr lang="nl-NL" sz="3200" dirty="0" smtClean="0"/>
              <a:t>Hoe noem je de d in het </a:t>
            </a:r>
            <a:r>
              <a:rPr lang="nl-NL" sz="3200" dirty="0" err="1" smtClean="0"/>
              <a:t>grieks</a:t>
            </a:r>
            <a:r>
              <a:rPr lang="nl-NL" sz="3200"/>
              <a:t>?</a:t>
            </a:r>
            <a:endParaRPr lang="nl-NL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489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Taalgroepen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Hoe zijn talen ontstaan?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Afro </a:t>
            </a:r>
            <a:r>
              <a:rPr lang="nl-NL" dirty="0" smtClean="0"/>
              <a:t>aziatisch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Sino-Tibetaans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Indo-europees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Altaïsch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Oud Grieks alfabet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Latijns alfabet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Quiz 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009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taalgroepen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Afro-Aziatisch</a:t>
            </a:r>
          </a:p>
          <a:p>
            <a:r>
              <a:rPr lang="nl-NL" dirty="0" smtClean="0"/>
              <a:t>Altaïsch</a:t>
            </a:r>
          </a:p>
          <a:p>
            <a:r>
              <a:rPr lang="nl-NL" dirty="0" smtClean="0"/>
              <a:t>Indo-Europees</a:t>
            </a:r>
          </a:p>
          <a:p>
            <a:r>
              <a:rPr lang="nl-NL" dirty="0" smtClean="0"/>
              <a:t>Sino-Tibetaans</a:t>
            </a:r>
          </a:p>
          <a:p>
            <a:endParaRPr lang="nl-NL" dirty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5" y="176844"/>
            <a:ext cx="5679246" cy="6646907"/>
          </a:xfrm>
        </p:spPr>
      </p:pic>
      <p:sp>
        <p:nvSpPr>
          <p:cNvPr id="12" name="Tekstvak 11"/>
          <p:cNvSpPr txBox="1"/>
          <p:nvPr/>
        </p:nvSpPr>
        <p:spPr>
          <a:xfrm>
            <a:off x="247636" y="692696"/>
            <a:ext cx="295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(www.wikipedia.com)</a:t>
            </a:r>
            <a:endParaRPr lang="nl-NL" b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07276"/>
            <a:ext cx="327210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Onderzoeksvraag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8636" y="478744"/>
            <a:ext cx="8375848" cy="2431504"/>
          </a:xfrm>
        </p:spPr>
        <p:txBody>
          <a:bodyPr>
            <a:normAutofit/>
          </a:bodyPr>
          <a:lstStyle/>
          <a:p>
            <a:r>
              <a:rPr lang="nl-NL" sz="2800" dirty="0" smtClean="0"/>
              <a:t>Hoe zijn talen ontstaan?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830" y="2780928"/>
            <a:ext cx="3553104" cy="35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6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zijn talen ontstaan?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Proto-Indo-Europees</a:t>
            </a:r>
          </a:p>
          <a:p>
            <a:r>
              <a:rPr lang="nl-NL" dirty="0" smtClean="0"/>
              <a:t>3000 voor Chr.</a:t>
            </a:r>
          </a:p>
          <a:p>
            <a:r>
              <a:rPr lang="nl-NL" dirty="0" smtClean="0"/>
              <a:t>Verspreid naar:</a:t>
            </a:r>
          </a:p>
          <a:p>
            <a:r>
              <a:rPr lang="nl-NL" dirty="0" smtClean="0"/>
              <a:t>Oosten </a:t>
            </a:r>
          </a:p>
          <a:p>
            <a:r>
              <a:rPr lang="nl-NL" dirty="0" smtClean="0"/>
              <a:t>Westen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294443" cy="262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6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 aziatisch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Noord-Afrika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Midden Oosten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Hoorn van 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7" y="483873"/>
            <a:ext cx="3091411" cy="31609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62400"/>
            <a:ext cx="3528392" cy="280831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75672" y="5105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Ontstaan in : 2000 voor christus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2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Sino</a:t>
            </a:r>
            <a:r>
              <a:rPr lang="nl-NL" dirty="0"/>
              <a:t>-</a:t>
            </a:r>
            <a:r>
              <a:rPr lang="nl-NL" dirty="0" smtClean="0"/>
              <a:t>Tibetaans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4788024" cy="1066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De op 1 na meest gesproken 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Circa 250 talen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De bedenker = Dalai Lama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757">
            <a:off x="5245696" y="4207553"/>
            <a:ext cx="3103587" cy="252848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768963" y="19883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De volgende talen </a:t>
            </a:r>
            <a:r>
              <a:rPr lang="nl-N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zijn </a:t>
            </a:r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de sino-tibetaanse talen: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Volksrepubliek china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Republiek china [taiwan]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Noord-korea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Rusland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Pakistan 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India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Nepal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Bhutan</a:t>
            </a:r>
          </a:p>
          <a:p>
            <a:r>
              <a:rPr lang="nl-NL" b="1" dirty="0">
                <a:latin typeface="Aharoni" panose="02010803020104030203" pitchFamily="2" charset="-79"/>
                <a:cs typeface="Aharoni" panose="02010803020104030203" pitchFamily="2" charset="-79"/>
              </a:rPr>
              <a:t>Bangladesh </a:t>
            </a:r>
          </a:p>
          <a:p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07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Indo-europees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Grootste taalstam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400 talen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Europa en in Azië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48945"/>
              </p:ext>
            </p:extLst>
          </p:nvPr>
        </p:nvGraphicFramePr>
        <p:xfrm>
          <a:off x="3059832" y="3889897"/>
          <a:ext cx="5632186" cy="296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6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039">
                <a:tc>
                  <a:txBody>
                    <a:bodyPr/>
                    <a:lstStyle/>
                    <a:p>
                      <a:r>
                        <a:rPr lang="nl-NL" dirty="0" smtClean="0"/>
                        <a:t>azië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Europa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165">
                <a:tc>
                  <a:txBody>
                    <a:bodyPr/>
                    <a:lstStyle/>
                    <a:p>
                      <a:r>
                        <a:rPr lang="nl-NL" dirty="0" smtClean="0"/>
                        <a:t>Indo-Iraanse</a:t>
                      </a:r>
                      <a:r>
                        <a:rPr lang="nl-NL" baseline="0" dirty="0" smtClean="0"/>
                        <a:t> Talen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Grieks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r>
                        <a:rPr lang="nl-NL" dirty="0" smtClean="0"/>
                        <a:t>Armeens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Romaanse talen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r>
                        <a:rPr lang="nl-NL" dirty="0" smtClean="0"/>
                        <a:t>Baltische Talen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Keltische talen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r>
                        <a:rPr lang="nl-NL" dirty="0" smtClean="0"/>
                        <a:t>Slavische</a:t>
                      </a:r>
                      <a:r>
                        <a:rPr lang="nl-NL" baseline="0" dirty="0" smtClean="0"/>
                        <a:t> talen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Germaanse talen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Baltische</a:t>
                      </a:r>
                      <a:r>
                        <a:rPr lang="nl-NL" baseline="0" dirty="0" smtClean="0"/>
                        <a:t> Talen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Slavische Talen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03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Albanees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835734" y="116632"/>
            <a:ext cx="229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Weten- modern nl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35734" y="1052736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Witon- oud nl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471885" y="2276872"/>
            <a:ext cx="30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Witanan- proto-germaans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3643085" y="2518228"/>
            <a:ext cx="1828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-RECHTS 11"/>
          <p:cNvSpPr/>
          <p:nvPr/>
        </p:nvSpPr>
        <p:spPr>
          <a:xfrm rot="5400000" flipH="1">
            <a:off x="6412850" y="229290"/>
            <a:ext cx="566772" cy="1080120"/>
          </a:xfrm>
          <a:prstGeom prst="rightArrow">
            <a:avLst>
              <a:gd name="adj1" fmla="val 48005"/>
              <a:gd name="adj2" fmla="val 68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PIJL-OMLAAG 12"/>
          <p:cNvSpPr/>
          <p:nvPr/>
        </p:nvSpPr>
        <p:spPr>
          <a:xfrm rot="10800000" flipH="1">
            <a:off x="6222626" y="1422069"/>
            <a:ext cx="797646" cy="708356"/>
          </a:xfrm>
          <a:prstGeom prst="downArrow">
            <a:avLst>
              <a:gd name="adj1" fmla="val 46593"/>
              <a:gd name="adj2" fmla="val 44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273971" y="3462030"/>
            <a:ext cx="341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Ueid- Proto-indo-europees</a:t>
            </a:r>
            <a:endParaRPr lang="nl-NL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IJL-OMHOOG 8"/>
          <p:cNvSpPr/>
          <p:nvPr/>
        </p:nvSpPr>
        <p:spPr>
          <a:xfrm>
            <a:off x="6251656" y="2688199"/>
            <a:ext cx="552592" cy="715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096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Altaïsch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Micro-Altaïsche talen:</a:t>
            </a:r>
          </a:p>
          <a:p>
            <a:pPr marL="0" indent="0">
              <a:buNone/>
            </a:pPr>
            <a:r>
              <a:rPr lang="nl-NL" dirty="0" smtClean="0"/>
              <a:t>Toengoezische talen</a:t>
            </a:r>
          </a:p>
          <a:p>
            <a:pPr marL="0" indent="0">
              <a:buNone/>
            </a:pPr>
            <a:r>
              <a:rPr lang="nl-NL" dirty="0" smtClean="0"/>
              <a:t>Mongoolse talen</a:t>
            </a:r>
          </a:p>
          <a:p>
            <a:pPr marL="0" indent="0">
              <a:buNone/>
            </a:pPr>
            <a:r>
              <a:rPr lang="nl-NL" dirty="0" smtClean="0"/>
              <a:t>Turkse talen</a:t>
            </a:r>
          </a:p>
          <a:p>
            <a:endParaRPr lang="nl-NL" dirty="0" smtClean="0"/>
          </a:p>
          <a:p>
            <a:r>
              <a:rPr lang="nl-NL" dirty="0" smtClean="0"/>
              <a:t>Macro-Altaïsche talen:</a:t>
            </a:r>
          </a:p>
          <a:p>
            <a:pPr marL="0" indent="0">
              <a:buNone/>
            </a:pPr>
            <a:r>
              <a:rPr lang="nl-NL" dirty="0" smtClean="0"/>
              <a:t>Het </a:t>
            </a:r>
            <a:r>
              <a:rPr lang="nl-NL" dirty="0"/>
              <a:t>K</a:t>
            </a:r>
            <a:r>
              <a:rPr lang="nl-NL" dirty="0" smtClean="0"/>
              <a:t>oreaans</a:t>
            </a:r>
          </a:p>
          <a:p>
            <a:pPr marL="0" indent="0">
              <a:buNone/>
            </a:pPr>
            <a:r>
              <a:rPr lang="nl-NL" dirty="0" smtClean="0"/>
              <a:t>Japanse Talen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Grootste Taal: Japans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450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echtwerk">
  <a:themeElements>
    <a:clrScheme name="Vlechtwerk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311</TotalTime>
  <Words>276</Words>
  <Application>Microsoft Office PowerPoint</Application>
  <PresentationFormat>Diavoorstelling (4:3)</PresentationFormat>
  <Paragraphs>146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Vlechtwerk</vt:lpstr>
      <vt:lpstr>Talen</vt:lpstr>
      <vt:lpstr>Inhoud</vt:lpstr>
      <vt:lpstr>taalgroepen</vt:lpstr>
      <vt:lpstr>Onderzoeksvraag </vt:lpstr>
      <vt:lpstr>Hoe zijn talen ontstaan?</vt:lpstr>
      <vt:lpstr>Afro aziatisch</vt:lpstr>
      <vt:lpstr>Sino-Tibetaans</vt:lpstr>
      <vt:lpstr>Indo-europees</vt:lpstr>
      <vt:lpstr>Altaïsch</vt:lpstr>
      <vt:lpstr>Oud Grieks alfabet</vt:lpstr>
      <vt:lpstr>Latijn alfabet</vt:lpstr>
      <vt:lpstr>Quiz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</dc:title>
  <dc:creator>Joshua,Bas,Alessio,Luca</dc:creator>
  <cp:lastModifiedBy>regenbooggroep7account</cp:lastModifiedBy>
  <cp:revision>46</cp:revision>
  <dcterms:created xsi:type="dcterms:W3CDTF">2017-11-24T08:35:12Z</dcterms:created>
  <dcterms:modified xsi:type="dcterms:W3CDTF">2018-01-10T07:41:46Z</dcterms:modified>
</cp:coreProperties>
</file>