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8" r:id="rId3"/>
    <p:sldId id="260" r:id="rId4"/>
    <p:sldId id="259" r:id="rId5"/>
    <p:sldId id="261" r:id="rId6"/>
    <p:sldId id="263" r:id="rId7"/>
    <p:sldId id="269" r:id="rId8"/>
    <p:sldId id="270" r:id="rId9"/>
    <p:sldId id="265" r:id="rId10"/>
    <p:sldId id="266" r:id="rId11"/>
    <p:sldId id="267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64" r:id="rId20"/>
    <p:sldId id="272" r:id="rId21"/>
  </p:sldIdLst>
  <p:sldSz cx="12192000" cy="6858000"/>
  <p:notesSz cx="6858000" cy="9334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86EE1F-F7F3-4795-8816-6D54BF7E91E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E958487D-BBB7-4ABA-A253-EE159D86EAE2}">
      <dgm:prSet phldrT="[Tekst]"/>
      <dgm:spPr/>
      <dgm:t>
        <a:bodyPr/>
        <a:lstStyle/>
        <a:p>
          <a:r>
            <a:rPr lang="nl-NL" sz="3000" b="1">
              <a:solidFill>
                <a:srgbClr val="010000"/>
              </a:solidFill>
              <a:latin typeface="Calibri Light"/>
              <a:cs typeface="Calibri Light"/>
            </a:rPr>
            <a:t>Virussen</a:t>
          </a:r>
        </a:p>
      </dgm:t>
    </dgm:pt>
    <dgm:pt modelId="{17ACF839-8215-4BB3-BC18-8B125CD09768}" type="parTrans" cxnId="{E62A300D-1BCB-4576-A7F1-17904885403D}">
      <dgm:prSet/>
      <dgm:spPr/>
      <dgm:t>
        <a:bodyPr/>
        <a:lstStyle/>
        <a:p>
          <a:endParaRPr lang="nl-NL"/>
        </a:p>
      </dgm:t>
    </dgm:pt>
    <dgm:pt modelId="{FC41634F-7AC8-44E8-A00D-D363248AA7B2}" type="sibTrans" cxnId="{E62A300D-1BCB-4576-A7F1-17904885403D}">
      <dgm:prSet/>
      <dgm:spPr/>
      <dgm:t>
        <a:bodyPr/>
        <a:lstStyle/>
        <a:p>
          <a:endParaRPr lang="nl-NL"/>
        </a:p>
      </dgm:t>
    </dgm:pt>
    <dgm:pt modelId="{A9EC2D2C-ACE9-4120-BD92-90B130F9F3A9}">
      <dgm:prSet phldrT="[Tekst]"/>
      <dgm:spPr/>
      <dgm:t>
        <a:bodyPr/>
        <a:lstStyle/>
        <a:p>
          <a:r>
            <a:rPr lang="nl-NL" b="1">
              <a:solidFill>
                <a:srgbClr val="000000"/>
              </a:solidFill>
              <a:cs typeface="Calibri Light"/>
            </a:rPr>
            <a:t>Spyware, het verzameld ongewild informatie over de gebruiker en daarna stuurt hij de info naar de centrale server en vaak wordt die info verkocht en gebruikt voor reclamedoeleinden.</a:t>
          </a:r>
        </a:p>
      </dgm:t>
    </dgm:pt>
    <dgm:pt modelId="{FEDE2C1D-3FF8-4933-9371-D04F98CD827D}" type="parTrans" cxnId="{F2BC1C38-21AF-423E-ACBB-AF10753B79B0}">
      <dgm:prSet/>
      <dgm:spPr/>
    </dgm:pt>
    <dgm:pt modelId="{FB7D9E17-A487-4623-A2AE-F3B323370401}" type="sibTrans" cxnId="{F2BC1C38-21AF-423E-ACBB-AF10753B79B0}">
      <dgm:prSet/>
      <dgm:spPr/>
    </dgm:pt>
    <dgm:pt modelId="{7A586A86-5566-44E1-8B02-443965EDB17A}">
      <dgm:prSet phldrT="[Tekst]"/>
      <dgm:spPr/>
      <dgm:t>
        <a:bodyPr/>
        <a:lstStyle/>
        <a:p>
          <a:r>
            <a:rPr lang="nl-NL" b="1" err="1">
              <a:solidFill>
                <a:srgbClr val="000000"/>
              </a:solidFill>
              <a:cs typeface="Calibri Light"/>
            </a:rPr>
            <a:t>Adware</a:t>
          </a:r>
          <a:r>
            <a:rPr lang="nl-NL" b="1">
              <a:solidFill>
                <a:srgbClr val="000000"/>
              </a:solidFill>
              <a:cs typeface="Calibri Light"/>
            </a:rPr>
            <a:t>, </a:t>
          </a:r>
          <a:r>
            <a:rPr lang="nl-NL" sz="3400" b="1">
              <a:solidFill>
                <a:srgbClr val="000000"/>
              </a:solidFill>
              <a:cs typeface="Calibri Light"/>
            </a:rPr>
            <a:t>dat virus laat reclames zien op willekeurige momenten waar veel gebruikers zich aan ergeren.</a:t>
          </a:r>
        </a:p>
      </dgm:t>
    </dgm:pt>
    <dgm:pt modelId="{A64F7912-5E13-4CED-A8D6-09440A3EE47A}" type="parTrans" cxnId="{8D941142-0D38-4986-A764-77418BBF328F}">
      <dgm:prSet/>
      <dgm:spPr/>
    </dgm:pt>
    <dgm:pt modelId="{0A8A297A-1710-4284-BC97-80214B2626DC}" type="sibTrans" cxnId="{8D941142-0D38-4986-A764-77418BBF328F}">
      <dgm:prSet/>
      <dgm:spPr/>
    </dgm:pt>
    <dgm:pt modelId="{D4F704DE-B319-4B88-B228-560B5651B6F3}">
      <dgm:prSet phldrT="[Tekst]"/>
      <dgm:spPr/>
      <dgm:t>
        <a:bodyPr/>
        <a:lstStyle/>
        <a:p>
          <a:r>
            <a:rPr lang="nl-NL" sz="3400" b="1">
              <a:solidFill>
                <a:srgbClr val="000000"/>
              </a:solidFill>
              <a:cs typeface="Calibri Light"/>
            </a:rPr>
            <a:t>Macrovirussen, werden verspreid in bestanden met een macro erin, zoals Word-documenten.</a:t>
          </a:r>
        </a:p>
      </dgm:t>
    </dgm:pt>
    <dgm:pt modelId="{8652F85A-9621-4E90-B38D-13C9B5F8640C}" type="parTrans" cxnId="{F3992052-8E17-432D-946F-AF5C99C6F4CF}">
      <dgm:prSet/>
      <dgm:spPr/>
    </dgm:pt>
    <dgm:pt modelId="{EB9EF322-E6B4-4C3E-9834-CAF064177CB3}" type="sibTrans" cxnId="{F3992052-8E17-432D-946F-AF5C99C6F4CF}">
      <dgm:prSet/>
      <dgm:spPr/>
    </dgm:pt>
    <dgm:pt modelId="{9BDAEEF3-4913-4798-8AFD-9BCA2A4F3FB9}">
      <dgm:prSet phldrT="[Tekst]"/>
      <dgm:spPr/>
      <dgm:t>
        <a:bodyPr/>
        <a:lstStyle/>
        <a:p>
          <a:r>
            <a:rPr lang="nl-NL" sz="3400" b="1">
              <a:solidFill>
                <a:srgbClr val="000000"/>
              </a:solidFill>
              <a:cs typeface="Calibri Light"/>
            </a:rPr>
            <a:t>Bootsectorvirussen, voegden gegevens toe aan het opstarten van een besturingssysteem.</a:t>
          </a:r>
        </a:p>
      </dgm:t>
    </dgm:pt>
    <dgm:pt modelId="{E159EBAF-9BDE-49AA-BAA3-D9F90673F493}" type="parTrans" cxnId="{E03E0C52-C52F-4051-BDD1-AA5B5E6F3CB7}">
      <dgm:prSet/>
      <dgm:spPr/>
    </dgm:pt>
    <dgm:pt modelId="{F7BB164C-8117-4AD6-9154-36F9F9ADBC73}" type="sibTrans" cxnId="{E03E0C52-C52F-4051-BDD1-AA5B5E6F3CB7}">
      <dgm:prSet/>
      <dgm:spPr/>
    </dgm:pt>
    <dgm:pt modelId="{DDD10E56-FDDB-4FD6-A54D-C943DA5B2014}" type="pres">
      <dgm:prSet presAssocID="{A786EE1F-F7F3-4795-8816-6D54BF7E91E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1358E3E-BB4E-4687-AF34-2E4EB0F144D0}" type="pres">
      <dgm:prSet presAssocID="{E958487D-BBB7-4ABA-A253-EE159D86EAE2}" presName="roof" presStyleLbl="dkBgShp" presStyleIdx="0" presStyleCnt="2"/>
      <dgm:spPr/>
      <dgm:t>
        <a:bodyPr/>
        <a:lstStyle/>
        <a:p>
          <a:endParaRPr lang="nl-NL"/>
        </a:p>
      </dgm:t>
    </dgm:pt>
    <dgm:pt modelId="{716050B7-67FA-4846-B006-B7502148B6F8}" type="pres">
      <dgm:prSet presAssocID="{E958487D-BBB7-4ABA-A253-EE159D86EAE2}" presName="pillars" presStyleCnt="0"/>
      <dgm:spPr/>
    </dgm:pt>
    <dgm:pt modelId="{879DACA9-B529-4FE7-86E1-DD3F7E1B3EAC}" type="pres">
      <dgm:prSet presAssocID="{E958487D-BBB7-4ABA-A253-EE159D86EAE2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902234F-5AFB-4CD0-A2AD-79F6029B632D}" type="pres">
      <dgm:prSet presAssocID="{7A586A86-5566-44E1-8B02-443965EDB17A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F9E2F4E-51B5-41DD-9C07-5D5809329714}" type="pres">
      <dgm:prSet presAssocID="{D4F704DE-B319-4B88-B228-560B5651B6F3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0C5BBF1-4CEF-43D8-9E60-A78E8035E842}" type="pres">
      <dgm:prSet presAssocID="{9BDAEEF3-4913-4798-8AFD-9BCA2A4F3FB9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035DCE6-5E1C-4726-98F9-4CBEF65BFC9E}" type="pres">
      <dgm:prSet presAssocID="{E958487D-BBB7-4ABA-A253-EE159D86EAE2}" presName="base" presStyleLbl="dkBgShp" presStyleIdx="1" presStyleCnt="2"/>
      <dgm:spPr/>
    </dgm:pt>
  </dgm:ptLst>
  <dgm:cxnLst>
    <dgm:cxn modelId="{E62A300D-1BCB-4576-A7F1-17904885403D}" srcId="{A786EE1F-F7F3-4795-8816-6D54BF7E91EA}" destId="{E958487D-BBB7-4ABA-A253-EE159D86EAE2}" srcOrd="0" destOrd="0" parTransId="{17ACF839-8215-4BB3-BC18-8B125CD09768}" sibTransId="{FC41634F-7AC8-44E8-A00D-D363248AA7B2}"/>
    <dgm:cxn modelId="{1BAB47C6-1E99-4598-B3AA-6D29E73806A9}" type="presOf" srcId="{D4F704DE-B319-4B88-B228-560B5651B6F3}" destId="{5F9E2F4E-51B5-41DD-9C07-5D5809329714}" srcOrd="0" destOrd="0" presId="urn:microsoft.com/office/officeart/2005/8/layout/hList3"/>
    <dgm:cxn modelId="{24A5352E-97BC-4095-BDE3-0C7AF00B6831}" type="presOf" srcId="{A786EE1F-F7F3-4795-8816-6D54BF7E91EA}" destId="{DDD10E56-FDDB-4FD6-A54D-C943DA5B2014}" srcOrd="0" destOrd="0" presId="urn:microsoft.com/office/officeart/2005/8/layout/hList3"/>
    <dgm:cxn modelId="{8D941142-0D38-4986-A764-77418BBF328F}" srcId="{E958487D-BBB7-4ABA-A253-EE159D86EAE2}" destId="{7A586A86-5566-44E1-8B02-443965EDB17A}" srcOrd="1" destOrd="0" parTransId="{A64F7912-5E13-4CED-A8D6-09440A3EE47A}" sibTransId="{0A8A297A-1710-4284-BC97-80214B2626DC}"/>
    <dgm:cxn modelId="{C2D7953F-F6D6-4C94-B274-80236B2FD90C}" type="presOf" srcId="{A9EC2D2C-ACE9-4120-BD92-90B130F9F3A9}" destId="{879DACA9-B529-4FE7-86E1-DD3F7E1B3EAC}" srcOrd="0" destOrd="0" presId="urn:microsoft.com/office/officeart/2005/8/layout/hList3"/>
    <dgm:cxn modelId="{F3992052-8E17-432D-946F-AF5C99C6F4CF}" srcId="{E958487D-BBB7-4ABA-A253-EE159D86EAE2}" destId="{D4F704DE-B319-4B88-B228-560B5651B6F3}" srcOrd="2" destOrd="0" parTransId="{8652F85A-9621-4E90-B38D-13C9B5F8640C}" sibTransId="{EB9EF322-E6B4-4C3E-9834-CAF064177CB3}"/>
    <dgm:cxn modelId="{E03E0C52-C52F-4051-BDD1-AA5B5E6F3CB7}" srcId="{E958487D-BBB7-4ABA-A253-EE159D86EAE2}" destId="{9BDAEEF3-4913-4798-8AFD-9BCA2A4F3FB9}" srcOrd="3" destOrd="0" parTransId="{E159EBAF-9BDE-49AA-BAA3-D9F90673F493}" sibTransId="{F7BB164C-8117-4AD6-9154-36F9F9ADBC73}"/>
    <dgm:cxn modelId="{F2BC1C38-21AF-423E-ACBB-AF10753B79B0}" srcId="{E958487D-BBB7-4ABA-A253-EE159D86EAE2}" destId="{A9EC2D2C-ACE9-4120-BD92-90B130F9F3A9}" srcOrd="0" destOrd="0" parTransId="{FEDE2C1D-3FF8-4933-9371-D04F98CD827D}" sibTransId="{FB7D9E17-A487-4623-A2AE-F3B323370401}"/>
    <dgm:cxn modelId="{B597ACE2-45D7-414D-B180-FC2ABC1A898A}" type="presOf" srcId="{9BDAEEF3-4913-4798-8AFD-9BCA2A4F3FB9}" destId="{20C5BBF1-4CEF-43D8-9E60-A78E8035E842}" srcOrd="0" destOrd="0" presId="urn:microsoft.com/office/officeart/2005/8/layout/hList3"/>
    <dgm:cxn modelId="{8A09D71A-E734-492B-829E-5FEA3DEFF995}" type="presOf" srcId="{7A586A86-5566-44E1-8B02-443965EDB17A}" destId="{3902234F-5AFB-4CD0-A2AD-79F6029B632D}" srcOrd="0" destOrd="0" presId="urn:microsoft.com/office/officeart/2005/8/layout/hList3"/>
    <dgm:cxn modelId="{7BC5ED12-E1FD-4E5A-84DF-1C104A7F6AC1}" type="presOf" srcId="{E958487D-BBB7-4ABA-A253-EE159D86EAE2}" destId="{01358E3E-BB4E-4687-AF34-2E4EB0F144D0}" srcOrd="0" destOrd="0" presId="urn:microsoft.com/office/officeart/2005/8/layout/hList3"/>
    <dgm:cxn modelId="{CA4DE12D-A208-4F37-B68F-5D909BC55178}" type="presParOf" srcId="{DDD10E56-FDDB-4FD6-A54D-C943DA5B2014}" destId="{01358E3E-BB4E-4687-AF34-2E4EB0F144D0}" srcOrd="0" destOrd="0" presId="urn:microsoft.com/office/officeart/2005/8/layout/hList3"/>
    <dgm:cxn modelId="{FDFE4A02-58C4-458B-88B5-0802A5BEEC47}" type="presParOf" srcId="{DDD10E56-FDDB-4FD6-A54D-C943DA5B2014}" destId="{716050B7-67FA-4846-B006-B7502148B6F8}" srcOrd="1" destOrd="0" presId="urn:microsoft.com/office/officeart/2005/8/layout/hList3"/>
    <dgm:cxn modelId="{B07C4D96-EF31-46C6-8005-7D9868151388}" type="presParOf" srcId="{716050B7-67FA-4846-B006-B7502148B6F8}" destId="{879DACA9-B529-4FE7-86E1-DD3F7E1B3EAC}" srcOrd="0" destOrd="0" presId="urn:microsoft.com/office/officeart/2005/8/layout/hList3"/>
    <dgm:cxn modelId="{1F40565A-6151-4FD6-8CEE-E9D83B4BF880}" type="presParOf" srcId="{716050B7-67FA-4846-B006-B7502148B6F8}" destId="{3902234F-5AFB-4CD0-A2AD-79F6029B632D}" srcOrd="1" destOrd="0" presId="urn:microsoft.com/office/officeart/2005/8/layout/hList3"/>
    <dgm:cxn modelId="{66D1FD04-D9DB-4F3B-91A2-7E253D5507E7}" type="presParOf" srcId="{716050B7-67FA-4846-B006-B7502148B6F8}" destId="{5F9E2F4E-51B5-41DD-9C07-5D5809329714}" srcOrd="2" destOrd="0" presId="urn:microsoft.com/office/officeart/2005/8/layout/hList3"/>
    <dgm:cxn modelId="{580528BD-26C8-463F-89D3-6314B46E0BA7}" type="presParOf" srcId="{716050B7-67FA-4846-B006-B7502148B6F8}" destId="{20C5BBF1-4CEF-43D8-9E60-A78E8035E842}" srcOrd="3" destOrd="0" presId="urn:microsoft.com/office/officeart/2005/8/layout/hList3"/>
    <dgm:cxn modelId="{E07325F5-5D75-4037-82AB-A4A3412753BD}" type="presParOf" srcId="{DDD10E56-FDDB-4FD6-A54D-C943DA5B2014}" destId="{2035DCE6-5E1C-4726-98F9-4CBEF65BFC9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58E3E-BB4E-4687-AF34-2E4EB0F144D0}">
      <dsp:nvSpPr>
        <dsp:cNvPr id="0" name=""/>
        <dsp:cNvSpPr/>
      </dsp:nvSpPr>
      <dsp:spPr>
        <a:xfrm>
          <a:off x="0" y="0"/>
          <a:ext cx="9882867" cy="99225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500" b="1" kern="1200">
              <a:solidFill>
                <a:srgbClr val="010000"/>
              </a:solidFill>
              <a:latin typeface="Calibri Light"/>
              <a:cs typeface="Calibri Light"/>
            </a:rPr>
            <a:t>Virussen</a:t>
          </a:r>
        </a:p>
      </dsp:txBody>
      <dsp:txXfrm>
        <a:off x="0" y="0"/>
        <a:ext cx="9882867" cy="992254"/>
      </dsp:txXfrm>
    </dsp:sp>
    <dsp:sp modelId="{879DACA9-B529-4FE7-86E1-DD3F7E1B3EAC}">
      <dsp:nvSpPr>
        <dsp:cNvPr id="0" name=""/>
        <dsp:cNvSpPr/>
      </dsp:nvSpPr>
      <dsp:spPr>
        <a:xfrm>
          <a:off x="0" y="992254"/>
          <a:ext cx="2470716" cy="20837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b="1" kern="1200">
              <a:solidFill>
                <a:srgbClr val="000000"/>
              </a:solidFill>
              <a:cs typeface="Calibri Light"/>
            </a:rPr>
            <a:t>Spyware, het verzameld ongewild informatie over de gebruiker en daarna stuurt hij de info naar de centrale server en vaak wordt die info verkocht en gebruikt voor reclamedoeleinden.</a:t>
          </a:r>
        </a:p>
      </dsp:txBody>
      <dsp:txXfrm>
        <a:off x="0" y="992254"/>
        <a:ext cx="2470716" cy="2083735"/>
      </dsp:txXfrm>
    </dsp:sp>
    <dsp:sp modelId="{3902234F-5AFB-4CD0-A2AD-79F6029B632D}">
      <dsp:nvSpPr>
        <dsp:cNvPr id="0" name=""/>
        <dsp:cNvSpPr/>
      </dsp:nvSpPr>
      <dsp:spPr>
        <a:xfrm>
          <a:off x="2470716" y="992254"/>
          <a:ext cx="2470716" cy="20837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b="1" kern="1200" err="1">
              <a:solidFill>
                <a:srgbClr val="000000"/>
              </a:solidFill>
              <a:cs typeface="Calibri Light"/>
            </a:rPr>
            <a:t>Adware</a:t>
          </a:r>
          <a:r>
            <a:rPr lang="nl-NL" sz="1700" b="1" kern="1200">
              <a:solidFill>
                <a:srgbClr val="000000"/>
              </a:solidFill>
              <a:cs typeface="Calibri Light"/>
            </a:rPr>
            <a:t>, dat virus laat reclames zien op willekeurige momenten waar veel gebruikers zich aan ergeren.</a:t>
          </a:r>
        </a:p>
      </dsp:txBody>
      <dsp:txXfrm>
        <a:off x="2470716" y="992254"/>
        <a:ext cx="2470716" cy="2083735"/>
      </dsp:txXfrm>
    </dsp:sp>
    <dsp:sp modelId="{5F9E2F4E-51B5-41DD-9C07-5D5809329714}">
      <dsp:nvSpPr>
        <dsp:cNvPr id="0" name=""/>
        <dsp:cNvSpPr/>
      </dsp:nvSpPr>
      <dsp:spPr>
        <a:xfrm>
          <a:off x="4941433" y="992254"/>
          <a:ext cx="2470716" cy="20837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b="1" kern="1200">
              <a:solidFill>
                <a:srgbClr val="000000"/>
              </a:solidFill>
              <a:cs typeface="Calibri Light"/>
            </a:rPr>
            <a:t>Macrovirussen, werden verspreid in bestanden met een macro erin, zoals Word-documenten.</a:t>
          </a:r>
        </a:p>
      </dsp:txBody>
      <dsp:txXfrm>
        <a:off x="4941433" y="992254"/>
        <a:ext cx="2470716" cy="2083735"/>
      </dsp:txXfrm>
    </dsp:sp>
    <dsp:sp modelId="{20C5BBF1-4CEF-43D8-9E60-A78E8035E842}">
      <dsp:nvSpPr>
        <dsp:cNvPr id="0" name=""/>
        <dsp:cNvSpPr/>
      </dsp:nvSpPr>
      <dsp:spPr>
        <a:xfrm>
          <a:off x="7412150" y="992254"/>
          <a:ext cx="2470716" cy="20837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b="1" kern="1200">
              <a:solidFill>
                <a:srgbClr val="000000"/>
              </a:solidFill>
              <a:cs typeface="Calibri Light"/>
            </a:rPr>
            <a:t>Bootsectorvirussen, voegden gegevens toe aan het opstarten van een besturingssysteem.</a:t>
          </a:r>
        </a:p>
      </dsp:txBody>
      <dsp:txXfrm>
        <a:off x="7412150" y="992254"/>
        <a:ext cx="2470716" cy="2083735"/>
      </dsp:txXfrm>
    </dsp:sp>
    <dsp:sp modelId="{2035DCE6-5E1C-4726-98F9-4CBEF65BFC9E}">
      <dsp:nvSpPr>
        <dsp:cNvPr id="0" name=""/>
        <dsp:cNvSpPr/>
      </dsp:nvSpPr>
      <dsp:spPr>
        <a:xfrm>
          <a:off x="0" y="3075989"/>
          <a:ext cx="9882867" cy="23152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6A929-DB61-4303-88F9-B36C19F5B3BB}" type="datetimeFigureOut">
              <a:rPr lang="nl-NL"/>
              <a:t>26-6-2019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02019-BFB2-4FC7-BC1A-4EA5241433D7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453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Samen</a:t>
            </a:r>
            <a:endParaRPr lang="en-US" err="1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02019-BFB2-4FC7-BC1A-4EA5241433D7}" type="slidenum">
              <a:rPr lang="nl-NL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9014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Joshua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02019-BFB2-4FC7-BC1A-4EA5241433D7}" type="slidenum">
              <a:rPr lang="nl-NL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6501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Bas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02019-BFB2-4FC7-BC1A-4EA5241433D7}" type="slidenum">
              <a:rPr lang="nl-NL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8996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Joshua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02019-BFB2-4FC7-BC1A-4EA5241433D7}" type="slidenum">
              <a:rPr lang="nl-NL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3680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Joshua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02019-BFB2-4FC7-BC1A-4EA5241433D7}" type="slidenum">
              <a:rPr lang="nl-NL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182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Joshua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02019-BFB2-4FC7-BC1A-4EA5241433D7}" type="slidenum">
              <a:rPr lang="nl-NL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2861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Joshua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02019-BFB2-4FC7-BC1A-4EA5241433D7}" type="slidenum">
              <a:rPr lang="nl-NL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795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cs typeface="Calibri"/>
              </a:rPr>
              <a:t>Joshua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02019-BFB2-4FC7-BC1A-4EA5241433D7}" type="slidenum">
              <a:rPr lang="nl-NL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5329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Samen</a:t>
            </a:r>
            <a:endParaRPr lang="en-US" err="1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02019-BFB2-4FC7-BC1A-4EA5241433D7}" type="slidenum">
              <a:rPr lang="nl-NL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297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Joshua</a:t>
            </a:r>
            <a:endParaRPr lang="en-US" err="1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02019-BFB2-4FC7-BC1A-4EA5241433D7}" type="slidenum">
              <a:rPr lang="nl-NL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712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Bas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02019-BFB2-4FC7-BC1A-4EA5241433D7}" type="slidenum">
              <a:rPr lang="nl-NL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70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Bas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02019-BFB2-4FC7-BC1A-4EA5241433D7}" type="slidenum">
              <a:rPr lang="nl-NL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4210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Bas</a:t>
            </a:r>
            <a:endParaRPr lang="en-US" err="1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02019-BFB2-4FC7-BC1A-4EA5241433D7}" type="slidenum">
              <a:rPr lang="nl-NL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310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Bas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02019-BFB2-4FC7-BC1A-4EA5241433D7}" type="slidenum">
              <a:rPr lang="nl-NL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881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Bas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02019-BFB2-4FC7-BC1A-4EA5241433D7}" type="slidenum">
              <a:rPr lang="nl-NL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417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Samen</a:t>
            </a:r>
            <a:endParaRPr lang="en-US" err="1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02019-BFB2-4FC7-BC1A-4EA5241433D7}" type="slidenum">
              <a:rPr lang="nl-NL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8326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Joshua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02019-BFB2-4FC7-BC1A-4EA5241433D7}" type="slidenum">
              <a:rPr lang="nl-NL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08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26.06.2019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70958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26.06.2019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523670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26.06.2019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06025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26.06.2019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66960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26.06.2019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34401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26.06.2019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63803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26.06.2019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71327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26.06.2019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61379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26.06.2019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65256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26.06.2019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68826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26.06.2019</a:t>
            </a:fld>
            <a:endParaRPr lang="de-D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de-D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4353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26.06.2019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03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eiliginternetten.nl/themes/situatie/ik-wil-mijn-computer-update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eiliginternetten.nl/uitlegvideos/" TargetMode="External"/><Relationship Id="rId4" Type="http://schemas.openxmlformats.org/officeDocument/2006/relationships/hyperlink" Target="https://veiliginternetten.nl/themes/situatie/mijn-computer-gekaapt-en-er-wordt-losgeld-geeis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numrush.nl/2017/11/02/zo-weet-je-je-smartphone-gehackt-en-kun-je-hacken-voorkomen/" TargetMode="External"/><Relationship Id="rId3" Type="http://schemas.openxmlformats.org/officeDocument/2006/relationships/hyperlink" Target="https://schooltv.nl/video/hoe-beschermen-we-nederland-tegen-hackers-veilig-voor-cyberaanvallen/#q=hacken" TargetMode="External"/><Relationship Id="rId7" Type="http://schemas.openxmlformats.org/officeDocument/2006/relationships/hyperlink" Target="http://&#160;https:/www.youtube.com/watch?v=kRTLlXaUcV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&#160;https:/nl.wikipedia.org/wiki/Internetcriminaliteit" TargetMode="External"/><Relationship Id="rId5" Type="http://schemas.openxmlformats.org/officeDocument/2006/relationships/hyperlink" Target="http://&#160;https:/www.youtube.com/watch?v=6din9M1T_VM" TargetMode="External"/><Relationship Id="rId10" Type="http://schemas.openxmlformats.org/officeDocument/2006/relationships/hyperlink" Target="https://computertotaal.nl/artikelen/pc/20-tips-om-een-pc-hack-te-herkennen-elimineren-en-voorkomen-64514/?API_COOKIE_REDIRECTED=True" TargetMode="External"/><Relationship Id="rId4" Type="http://schemas.openxmlformats.org/officeDocument/2006/relationships/hyperlink" Target="http://&#160;https:/www.youtube.com/watch?v=sCMotoEV3TY" TargetMode="External"/><Relationship Id="rId9" Type="http://schemas.openxmlformats.org/officeDocument/2006/relationships/hyperlink" Target="http://&#160;https:/nl.wikipedia.org/wiki/Computervir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04850" y="770467"/>
            <a:ext cx="10782300" cy="3294159"/>
          </a:xfrm>
        </p:spPr>
        <p:txBody>
          <a:bodyPr>
            <a:normAutofit/>
          </a:bodyPr>
          <a:lstStyle/>
          <a:p>
            <a:pPr algn="ctr"/>
            <a:r>
              <a:rPr lang="de-DE" sz="6600" b="1">
                <a:cs typeface="Calibri Light"/>
              </a:rPr>
              <a:t>Hacken en </a:t>
            </a:r>
            <a:r>
              <a:rPr lang="de-DE" sz="6600" b="1" err="1">
                <a:cs typeface="Calibri Light"/>
              </a:rPr>
              <a:t>beveiligen</a:t>
            </a:r>
            <a:endParaRPr lang="de-DE" sz="6600" b="1" err="1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2028529-EDC1-4E73-8B3D-7C5DA9CC2604}"/>
              </a:ext>
            </a:extLst>
          </p:cNvPr>
          <p:cNvSpPr txBox="1"/>
          <p:nvPr/>
        </p:nvSpPr>
        <p:spPr>
          <a:xfrm>
            <a:off x="116114" y="615768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>
                <a:cs typeface="Calibri Light"/>
              </a:rPr>
              <a:t>©</a:t>
            </a:r>
            <a:r>
              <a:rPr lang="nl-NL" b="1" err="1">
                <a:cs typeface="Calibri Light"/>
              </a:rPr>
              <a:t>Powerpointpro</a:t>
            </a:r>
            <a:endParaRPr lang="nl-NL" err="1"/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9EFC0F-F757-459E-B20A-DA77AA29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cs typeface="Calibri Light"/>
              </a:rPr>
              <a:t>Hoe maak je een goed wachtwoord?</a:t>
            </a:r>
            <a:endParaRPr lang="nl-NL" b="1"/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A48793D6-063C-4E60-AA02-5F07D65440A2}"/>
              </a:ext>
            </a:extLst>
          </p:cNvPr>
          <p:cNvSpPr txBox="1">
            <a:spLocks/>
          </p:cNvSpPr>
          <p:nvPr/>
        </p:nvSpPr>
        <p:spPr>
          <a:xfrm>
            <a:off x="5439131" y="2073657"/>
            <a:ext cx="5957630" cy="39986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nl-NL" sz="2000" b="1">
              <a:cs typeface="Calibri Light"/>
            </a:endParaRPr>
          </a:p>
          <a:p>
            <a:pPr>
              <a:buFont typeface="Arial" pitchFamily="34" charset="0"/>
              <a:buChar char="•"/>
            </a:pPr>
            <a:r>
              <a:rPr lang="nl-NL" sz="2000" b="1">
                <a:cs typeface="Calibri Light"/>
              </a:rPr>
              <a:t>Wachtwoord: </a:t>
            </a:r>
            <a:r>
              <a:rPr lang="nl-NL" b="1" i="1">
                <a:cs typeface="Calibri Light"/>
              </a:rPr>
              <a:t>@f8e#*t</a:t>
            </a:r>
            <a:r>
              <a:rPr lang="nl-NL" sz="2000" b="1">
                <a:cs typeface="Calibri Light"/>
              </a:rPr>
              <a:t>  Meer dan 1 uur gekraakt.</a:t>
            </a:r>
            <a:endParaRPr lang="nl-NL" b="1">
              <a:cs typeface="Calibri Light"/>
            </a:endParaRPr>
          </a:p>
          <a:p>
            <a:pPr>
              <a:buFont typeface="Arial" pitchFamily="34" charset="0"/>
              <a:buChar char="•"/>
            </a:pPr>
            <a:r>
              <a:rPr lang="nl-NL" sz="2000" b="1">
                <a:cs typeface="Calibri Light"/>
              </a:rPr>
              <a:t>Wachtwoord: </a:t>
            </a:r>
            <a:r>
              <a:rPr lang="nl-NL" b="1" i="1" err="1">
                <a:cs typeface="Calibri Light"/>
              </a:rPr>
              <a:t>hutsDako</a:t>
            </a:r>
            <a:r>
              <a:rPr lang="nl-NL" sz="2000" b="1">
                <a:cs typeface="Calibri Light"/>
              </a:rPr>
              <a:t> Meer dan 7 uur gekraakt.</a:t>
            </a:r>
          </a:p>
          <a:p>
            <a:pPr>
              <a:buFont typeface="Arial" pitchFamily="34" charset="0"/>
              <a:buChar char="•"/>
            </a:pPr>
            <a:r>
              <a:rPr lang="nl-NL" sz="2000" b="1">
                <a:cs typeface="Calibri Light"/>
              </a:rPr>
              <a:t>Zin gebruiken als wachtwoord: </a:t>
            </a:r>
            <a:r>
              <a:rPr lang="nl-NL" b="1" i="1">
                <a:cs typeface="Calibri Light"/>
              </a:rPr>
              <a:t>max rijdt in een grote </a:t>
            </a:r>
            <a:r>
              <a:rPr lang="nl-NL" b="1" i="1" err="1">
                <a:cs typeface="Calibri Light"/>
              </a:rPr>
              <a:t>mercedes</a:t>
            </a:r>
            <a:r>
              <a:rPr lang="nl-NL" b="1" i="1">
                <a:cs typeface="Calibri Light"/>
              </a:rPr>
              <a:t>  </a:t>
            </a:r>
            <a:r>
              <a:rPr lang="nl-NL" sz="2000" b="1">
                <a:cs typeface="Calibri Light"/>
              </a:rPr>
              <a:t>In 1011 jaar gekraakt!!!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286DA93-818D-4A93-9058-152F33A67E0F}"/>
              </a:ext>
            </a:extLst>
          </p:cNvPr>
          <p:cNvSpPr txBox="1"/>
          <p:nvPr/>
        </p:nvSpPr>
        <p:spPr>
          <a:xfrm>
            <a:off x="513741" y="1641139"/>
            <a:ext cx="4850190" cy="101566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 sz="2000" b="1">
              <a:cs typeface="Calibri Light"/>
            </a:endParaRPr>
          </a:p>
          <a:p>
            <a:r>
              <a:rPr lang="nl-NL" sz="2000" b="1">
                <a:latin typeface="Calibri Light"/>
                <a:cs typeface="Calibri Light"/>
              </a:rPr>
              <a:t>Combinaties, letters, cijfers, hoofdletters en leestekens. </a:t>
            </a:r>
            <a:endParaRPr lang="nl-NL" sz="1400" b="1">
              <a:latin typeface="Calibri Light"/>
              <a:cs typeface="Calibri Light"/>
            </a:endParaRPr>
          </a:p>
        </p:txBody>
      </p:sp>
      <p:pic>
        <p:nvPicPr>
          <p:cNvPr id="7" name="Graphic 7" descr="Waarschuwing">
            <a:extLst>
              <a:ext uri="{FF2B5EF4-FFF2-40B4-BE49-F238E27FC236}">
                <a16:creationId xmlns:a16="http://schemas.microsoft.com/office/drawing/2014/main" id="{5184EFD7-C246-463E-A30A-9F59421DF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9942" y="2367038"/>
            <a:ext cx="914400" cy="9144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811BE45-0A03-489E-831B-934A44A2E0D2}"/>
              </a:ext>
            </a:extLst>
          </p:cNvPr>
          <p:cNvSpPr txBox="1"/>
          <p:nvPr/>
        </p:nvSpPr>
        <p:spPr>
          <a:xfrm>
            <a:off x="116114" y="615768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>
                <a:cs typeface="Calibri Light"/>
              </a:rPr>
              <a:t>©</a:t>
            </a:r>
            <a:r>
              <a:rPr lang="nl-NL" b="1" err="1">
                <a:cs typeface="Calibri Light"/>
              </a:rPr>
              <a:t>Powerpointpro</a:t>
            </a:r>
            <a:endParaRPr lang="nl-NL" err="1"/>
          </a:p>
        </p:txBody>
      </p:sp>
    </p:spTree>
    <p:extLst>
      <p:ext uri="{BB962C8B-B14F-4D97-AF65-F5344CB8AC3E}">
        <p14:creationId xmlns:p14="http://schemas.microsoft.com/office/powerpoint/2010/main" val="424259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5881B6-AC41-41DE-B0A4-CD3A88A13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43" y="1475620"/>
            <a:ext cx="10780776" cy="613283"/>
          </a:xfrm>
        </p:spPr>
        <p:txBody>
          <a:bodyPr/>
          <a:lstStyle/>
          <a:p>
            <a:r>
              <a:rPr lang="nl-NL" b="1">
                <a:cs typeface="Calibri Light"/>
              </a:rPr>
              <a:t>Onderzoeksvraag</a:t>
            </a:r>
            <a:endParaRPr lang="nl-NL" b="1"/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D8F8A4BC-47ED-4909-8167-AEBBF037FF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299" b="1299"/>
          <a:stretch/>
        </p:blipFill>
        <p:spPr>
          <a:xfrm>
            <a:off x="5776502" y="290971"/>
            <a:ext cx="5878287" cy="2621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F59BA0F-0251-4611-B28C-F1E18DA31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2179" y="2087640"/>
            <a:ext cx="4391249" cy="533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 b="1">
                <a:cs typeface="Calibri Light"/>
              </a:rPr>
              <a:t>Hoe voorkom je dat iemand je hackt?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B078DEA-73D8-4F2C-9A26-293F3CB07E7D}"/>
              </a:ext>
            </a:extLst>
          </p:cNvPr>
          <p:cNvSpPr txBox="1"/>
          <p:nvPr/>
        </p:nvSpPr>
        <p:spPr>
          <a:xfrm>
            <a:off x="116114" y="615768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>
                <a:cs typeface="Calibri Light"/>
              </a:rPr>
              <a:t>©</a:t>
            </a:r>
            <a:r>
              <a:rPr lang="nl-NL" b="1" err="1">
                <a:cs typeface="Calibri Light"/>
              </a:rPr>
              <a:t>Powerpointpro</a:t>
            </a:r>
            <a:endParaRPr lang="nl-NL" err="1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4BC0119-1443-4CC8-833B-443B62A24872}"/>
              </a:ext>
            </a:extLst>
          </p:cNvPr>
          <p:cNvSpPr txBox="1"/>
          <p:nvPr/>
        </p:nvSpPr>
        <p:spPr>
          <a:xfrm>
            <a:off x="636210" y="2867780"/>
            <a:ext cx="6395961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NL" sz="2400" b="1">
                <a:cs typeface="Calibri Light"/>
              </a:rPr>
              <a:t>Een wachtzin gebruiken</a:t>
            </a:r>
          </a:p>
          <a:p>
            <a:pPr marL="285750" indent="-285750">
              <a:buFont typeface="Arial"/>
              <a:buChar char="•"/>
            </a:pPr>
            <a:r>
              <a:rPr lang="nl-NL" sz="2400" b="1">
                <a:cs typeface="Calibri Light"/>
              </a:rPr>
              <a:t>Spamfilter, firewall, virusscanner downloaden</a:t>
            </a:r>
          </a:p>
        </p:txBody>
      </p:sp>
    </p:spTree>
    <p:extLst>
      <p:ext uri="{BB962C8B-B14F-4D97-AF65-F5344CB8AC3E}">
        <p14:creationId xmlns:p14="http://schemas.microsoft.com/office/powerpoint/2010/main" val="179378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F5A6C6-DEFF-474A-AECE-65E71A82B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>
                <a:cs typeface="Calibri Light"/>
              </a:rPr>
              <a:t>Handige sites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FFA724F-C851-4213-8F83-460088288B4B}"/>
              </a:ext>
            </a:extLst>
          </p:cNvPr>
          <p:cNvSpPr txBox="1"/>
          <p:nvPr/>
        </p:nvSpPr>
        <p:spPr>
          <a:xfrm>
            <a:off x="470689" y="2550126"/>
            <a:ext cx="11127618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Deze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 website is </a:t>
            </a:r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handig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 </a:t>
            </a:r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als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 je wilt </a:t>
            </a:r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updaten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...</a:t>
            </a:r>
          </a:p>
          <a:p>
            <a:pPr algn="ctr"/>
            <a:r>
              <a:rPr lang="en-US" b="1">
                <a:latin typeface="Segoe UI"/>
                <a:cs typeface="Segoe UI"/>
                <a:hlinkClick r:id="rId3"/>
              </a:rPr>
              <a:t>https://veiliginternetten.nl/themes/situatie/ik-wil-mijn-computer-updaten/</a:t>
            </a:r>
            <a:r>
              <a:rPr lang="en-US" b="1">
                <a:latin typeface="Segoe UI"/>
                <a:cs typeface="Segoe UI"/>
              </a:rPr>
              <a:t> </a:t>
            </a:r>
            <a:endParaRPr lang="en-US" b="1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FE3731B-7E80-4163-8574-9D183EC27CB5}"/>
              </a:ext>
            </a:extLst>
          </p:cNvPr>
          <p:cNvSpPr txBox="1"/>
          <p:nvPr/>
        </p:nvSpPr>
        <p:spPr>
          <a:xfrm>
            <a:off x="-276932" y="3494402"/>
            <a:ext cx="12364070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Deze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 website is </a:t>
            </a:r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handig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 </a:t>
            </a:r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als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 je bent </a:t>
            </a:r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gehackt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...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Segoe UI"/>
                <a:cs typeface="Segoe UI"/>
                <a:hlinkClick r:id="rId4"/>
              </a:rPr>
              <a:t>https://veiliginternetten.nl/themes/situatie/mijn-computer-gekaapt-en-er-wordt-losgeld-geeist/</a:t>
            </a:r>
            <a:r>
              <a:rPr lang="en-US" b="1">
                <a:latin typeface="Segoe UI"/>
                <a:cs typeface="Segoe UI"/>
              </a:rPr>
              <a:t> </a:t>
            </a:r>
            <a:endParaRPr lang="en-US" b="1">
              <a:cs typeface="Calibri Light"/>
            </a:endParaRP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BA5614D6-0D40-4F83-8C1D-6FC5A3242019}"/>
              </a:ext>
            </a:extLst>
          </p:cNvPr>
          <p:cNvCxnSpPr/>
          <p:nvPr/>
        </p:nvCxnSpPr>
        <p:spPr>
          <a:xfrm>
            <a:off x="46494" y="3365714"/>
            <a:ext cx="12099010" cy="6199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7FAC5F37-FD7A-4151-804C-283BAFBCABA8}"/>
              </a:ext>
            </a:extLst>
          </p:cNvPr>
          <p:cNvCxnSpPr>
            <a:cxnSpLocks/>
          </p:cNvCxnSpPr>
          <p:nvPr/>
        </p:nvCxnSpPr>
        <p:spPr>
          <a:xfrm>
            <a:off x="46493" y="4334357"/>
            <a:ext cx="12099010" cy="6199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7C7E23CF-D7D5-45BF-9A2D-62A177E83084}"/>
              </a:ext>
            </a:extLst>
          </p:cNvPr>
          <p:cNvCxnSpPr>
            <a:cxnSpLocks/>
          </p:cNvCxnSpPr>
          <p:nvPr/>
        </p:nvCxnSpPr>
        <p:spPr>
          <a:xfrm>
            <a:off x="46493" y="2345408"/>
            <a:ext cx="12099010" cy="6199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B065188F-0D95-485C-87B4-CBE47F05160F}"/>
              </a:ext>
            </a:extLst>
          </p:cNvPr>
          <p:cNvSpPr txBox="1"/>
          <p:nvPr/>
        </p:nvSpPr>
        <p:spPr>
          <a:xfrm>
            <a:off x="531863" y="4490572"/>
            <a:ext cx="11127618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Deze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 website is </a:t>
            </a:r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handig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 </a:t>
            </a:r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als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 je </a:t>
            </a:r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meer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 wilt </a:t>
            </a:r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weten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 over </a:t>
            </a:r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hacken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/</a:t>
            </a:r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beveiliging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...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Segoe UI"/>
                <a:cs typeface="Segoe UI"/>
                <a:hlinkClick r:id="rId5"/>
              </a:rPr>
              <a:t>https://veiliginternetten.nl/uitlegvideos/</a:t>
            </a:r>
            <a:endParaRPr lang="en-US" b="1">
              <a:latin typeface="Segoe UI"/>
              <a:cs typeface="Segoe UI"/>
            </a:endParaRP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8A2D1431-CF5D-4353-BE18-800EA931EC6C}"/>
              </a:ext>
            </a:extLst>
          </p:cNvPr>
          <p:cNvCxnSpPr>
            <a:cxnSpLocks/>
          </p:cNvCxnSpPr>
          <p:nvPr/>
        </p:nvCxnSpPr>
        <p:spPr>
          <a:xfrm>
            <a:off x="46492" y="5457983"/>
            <a:ext cx="12099010" cy="6199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F25CC636-4720-4AD2-A38A-8B209CA32A78}"/>
              </a:ext>
            </a:extLst>
          </p:cNvPr>
          <p:cNvSpPr txBox="1"/>
          <p:nvPr/>
        </p:nvSpPr>
        <p:spPr>
          <a:xfrm>
            <a:off x="116114" y="615768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>
                <a:cs typeface="Calibri Light"/>
              </a:rPr>
              <a:t>©</a:t>
            </a:r>
            <a:r>
              <a:rPr lang="nl-NL" b="1" err="1">
                <a:cs typeface="Calibri Light"/>
              </a:rPr>
              <a:t>Powerpointpro</a:t>
            </a:r>
            <a:endParaRPr lang="nl-NL" err="1"/>
          </a:p>
        </p:txBody>
      </p:sp>
    </p:spTree>
    <p:extLst>
      <p:ext uri="{BB962C8B-B14F-4D97-AF65-F5344CB8AC3E}">
        <p14:creationId xmlns:p14="http://schemas.microsoft.com/office/powerpoint/2010/main" val="155029408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3A8941-B810-468B-945D-B99F80499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cs typeface="Calibri Light"/>
              </a:rPr>
              <a:t>Een grappig trucje</a:t>
            </a:r>
            <a:endParaRPr lang="nl-NL" b="1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B376C75-7113-4220-831C-29EB6E3A0401}"/>
              </a:ext>
            </a:extLst>
          </p:cNvPr>
          <p:cNvSpPr txBox="1"/>
          <p:nvPr/>
        </p:nvSpPr>
        <p:spPr>
          <a:xfrm>
            <a:off x="1132047" y="2679522"/>
            <a:ext cx="11127618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1.   </a:t>
            </a:r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Zoek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 </a:t>
            </a:r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een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 website op die je wilt </a:t>
            </a:r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veranderen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.</a:t>
            </a:r>
            <a:endParaRPr lang="en-US" sz="2400" b="1" err="1">
              <a:solidFill>
                <a:srgbClr val="212121"/>
              </a:solidFill>
              <a:latin typeface="Segoe UI"/>
              <a:cs typeface="Segoe UI"/>
            </a:endParaRPr>
          </a:p>
        </p:txBody>
      </p:sp>
      <p:pic>
        <p:nvPicPr>
          <p:cNvPr id="6" name="Afbeelding 6" descr="Afbeelding met schermafbeelding, elektronica&#10;&#10;Beschrijving is gegenereerd met zeer hoge betrouwbaarheid">
            <a:extLst>
              <a:ext uri="{FF2B5EF4-FFF2-40B4-BE49-F238E27FC236}">
                <a16:creationId xmlns:a16="http://schemas.microsoft.com/office/drawing/2014/main" id="{5E62279F-BE0D-458D-9072-7308658A38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0" t="4894" r="74781" b="92743"/>
          <a:stretch/>
        </p:blipFill>
        <p:spPr>
          <a:xfrm>
            <a:off x="1088056" y="3776754"/>
            <a:ext cx="8471381" cy="49569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EE505D6-61AF-46A5-992C-86DAADA99B99}"/>
              </a:ext>
            </a:extLst>
          </p:cNvPr>
          <p:cNvSpPr txBox="1"/>
          <p:nvPr/>
        </p:nvSpPr>
        <p:spPr>
          <a:xfrm>
            <a:off x="116114" y="615768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 b="1">
              <a:cs typeface="Calibri Light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35ABE05-4917-4442-A4DA-F4A97B729FB5}"/>
              </a:ext>
            </a:extLst>
          </p:cNvPr>
          <p:cNvSpPr txBox="1"/>
          <p:nvPr/>
        </p:nvSpPr>
        <p:spPr>
          <a:xfrm>
            <a:off x="268514" y="631008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>
                <a:cs typeface="Calibri Light"/>
              </a:rPr>
              <a:t>©</a:t>
            </a:r>
            <a:r>
              <a:rPr lang="nl-NL" b="1" err="1">
                <a:cs typeface="Calibri Light"/>
              </a:rPr>
              <a:t>Powerpointpro</a:t>
            </a:r>
            <a:endParaRPr lang="nl-NL" err="1"/>
          </a:p>
        </p:txBody>
      </p:sp>
    </p:spTree>
    <p:extLst>
      <p:ext uri="{BB962C8B-B14F-4D97-AF65-F5344CB8AC3E}">
        <p14:creationId xmlns:p14="http://schemas.microsoft.com/office/powerpoint/2010/main" val="284039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3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A9C17C36-4BAC-491F-A58E-3A59B088DB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47" t="8977" r="1294" b="5637"/>
          <a:stretch/>
        </p:blipFill>
        <p:spPr>
          <a:xfrm>
            <a:off x="-207033" y="1464532"/>
            <a:ext cx="12403143" cy="59386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B3A8941-B810-468B-945D-B99F8049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64" y="-89939"/>
            <a:ext cx="10772775" cy="1658198"/>
          </a:xfrm>
        </p:spPr>
        <p:txBody>
          <a:bodyPr/>
          <a:lstStyle/>
          <a:p>
            <a:r>
              <a:rPr lang="nl-NL" b="1">
                <a:cs typeface="Calibri Light"/>
              </a:rPr>
              <a:t>Een grappig trucje</a:t>
            </a:r>
            <a:endParaRPr lang="nl-NL" b="1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B376C75-7113-4220-831C-29EB6E3A0401}"/>
              </a:ext>
            </a:extLst>
          </p:cNvPr>
          <p:cNvSpPr txBox="1"/>
          <p:nvPr/>
        </p:nvSpPr>
        <p:spPr>
          <a:xfrm>
            <a:off x="326915" y="2938314"/>
            <a:ext cx="11127618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2.   </a:t>
            </a:r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Klik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 op de </a:t>
            </a:r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tekst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 die je </a:t>
            </a:r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wil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 </a:t>
            </a:r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veranderen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 met je </a:t>
            </a:r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rechtermuisknop</a:t>
            </a:r>
          </a:p>
        </p:txBody>
      </p:sp>
      <p:sp>
        <p:nvSpPr>
          <p:cNvPr id="6" name="Tekstvak 1">
            <a:extLst>
              <a:ext uri="{FF2B5EF4-FFF2-40B4-BE49-F238E27FC236}">
                <a16:creationId xmlns:a16="http://schemas.microsoft.com/office/drawing/2014/main" id="{E2026B01-EB58-4B00-98D5-110E1CC9E33C}"/>
              </a:ext>
            </a:extLst>
          </p:cNvPr>
          <p:cNvSpPr txBox="1"/>
          <p:nvPr/>
        </p:nvSpPr>
        <p:spPr>
          <a:xfrm>
            <a:off x="116114" y="6157685"/>
            <a:ext cx="2743200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>
                <a:cs typeface="Calibri Light"/>
              </a:rPr>
              <a:t>©</a:t>
            </a:r>
            <a:r>
              <a:rPr lang="nl-NL" b="1" err="1">
                <a:cs typeface="Calibri Light"/>
              </a:rPr>
              <a:t>Powerpointpro</a:t>
            </a:r>
            <a:endParaRPr lang="nl-NL" err="1"/>
          </a:p>
        </p:txBody>
      </p:sp>
    </p:spTree>
    <p:extLst>
      <p:ext uri="{BB962C8B-B14F-4D97-AF65-F5344CB8AC3E}">
        <p14:creationId xmlns:p14="http://schemas.microsoft.com/office/powerpoint/2010/main" val="2606547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3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E1644EA5-E4E4-4731-839D-044BD96C44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56" t="9167" r="1869" b="5833"/>
          <a:stretch/>
        </p:blipFill>
        <p:spPr>
          <a:xfrm>
            <a:off x="-48882" y="1066922"/>
            <a:ext cx="12318597" cy="5986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B3A8941-B810-468B-945D-B99F8049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16" y="-305599"/>
            <a:ext cx="10772775" cy="1658198"/>
          </a:xfrm>
        </p:spPr>
        <p:txBody>
          <a:bodyPr/>
          <a:lstStyle/>
          <a:p>
            <a:r>
              <a:rPr lang="nl-NL" b="1">
                <a:cs typeface="Calibri Light"/>
              </a:rPr>
              <a:t>Een grappig trucje</a:t>
            </a:r>
            <a:endParaRPr lang="nl-NL" b="1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B376C75-7113-4220-831C-29EB6E3A0401}"/>
              </a:ext>
            </a:extLst>
          </p:cNvPr>
          <p:cNvSpPr txBox="1"/>
          <p:nvPr/>
        </p:nvSpPr>
        <p:spPr>
          <a:xfrm>
            <a:off x="255028" y="1903145"/>
            <a:ext cx="11127618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212121"/>
                </a:solidFill>
                <a:latin typeface="Segoe UI"/>
                <a:cs typeface="Segoe UI"/>
              </a:rPr>
              <a:t>3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.   </a:t>
            </a:r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Klik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 op ''</a:t>
            </a:r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Inspecteren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,,</a:t>
            </a:r>
            <a:endParaRPr lang="en-US" sz="2400" b="1" err="1">
              <a:solidFill>
                <a:srgbClr val="212121"/>
              </a:solidFill>
              <a:latin typeface="Segoe UI"/>
              <a:cs typeface="Segoe UI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818C8DC-F76F-4FA5-B4D3-9A71D6E8A0FC}"/>
              </a:ext>
            </a:extLst>
          </p:cNvPr>
          <p:cNvSpPr txBox="1"/>
          <p:nvPr/>
        </p:nvSpPr>
        <p:spPr>
          <a:xfrm>
            <a:off x="202379" y="6057044"/>
            <a:ext cx="7947803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>
                <a:cs typeface="Calibri Light"/>
              </a:rPr>
              <a:t>©</a:t>
            </a:r>
            <a:r>
              <a:rPr lang="nl-NL" b="1" err="1">
                <a:cs typeface="Calibri Light"/>
              </a:rPr>
              <a:t>Powerpointpro</a:t>
            </a:r>
            <a:endParaRPr lang="nl-NL" err="1"/>
          </a:p>
        </p:txBody>
      </p:sp>
    </p:spTree>
    <p:extLst>
      <p:ext uri="{BB962C8B-B14F-4D97-AF65-F5344CB8AC3E}">
        <p14:creationId xmlns:p14="http://schemas.microsoft.com/office/powerpoint/2010/main" val="3873177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3D2B45C5-0AEC-49F3-BAA8-E760B84322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8" t="8824" r="1990" b="7059"/>
          <a:stretch/>
        </p:blipFill>
        <p:spPr>
          <a:xfrm>
            <a:off x="-5749" y="1234492"/>
            <a:ext cx="12217995" cy="60296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B3A8941-B810-468B-945D-B99F8049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64" y="-89939"/>
            <a:ext cx="10772775" cy="1658198"/>
          </a:xfrm>
        </p:spPr>
        <p:txBody>
          <a:bodyPr/>
          <a:lstStyle/>
          <a:p>
            <a:r>
              <a:rPr lang="nl-NL" b="1">
                <a:cs typeface="Calibri Light"/>
              </a:rPr>
              <a:t>Een grappig trucje</a:t>
            </a:r>
            <a:endParaRPr lang="nl-NL" b="1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B376C75-7113-4220-831C-29EB6E3A0401}"/>
              </a:ext>
            </a:extLst>
          </p:cNvPr>
          <p:cNvSpPr txBox="1"/>
          <p:nvPr/>
        </p:nvSpPr>
        <p:spPr>
          <a:xfrm>
            <a:off x="1160802" y="2118805"/>
            <a:ext cx="5477317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4.   Je </a:t>
            </a:r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ziet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 dan </a:t>
            </a:r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een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 </a:t>
            </a:r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blauw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 </a:t>
            </a:r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strookje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, en </a:t>
            </a:r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klik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 2x op de </a:t>
            </a:r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tekst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 die je wilt </a:t>
            </a:r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veranderen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88A06CB-C22B-4FFF-8D25-4A773F21C86D}"/>
              </a:ext>
            </a:extLst>
          </p:cNvPr>
          <p:cNvSpPr txBox="1"/>
          <p:nvPr/>
        </p:nvSpPr>
        <p:spPr>
          <a:xfrm>
            <a:off x="116114" y="615768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>
                <a:cs typeface="Calibri Light"/>
              </a:rPr>
              <a:t>©</a:t>
            </a:r>
            <a:r>
              <a:rPr lang="nl-NL" b="1" err="1">
                <a:cs typeface="Calibri Light"/>
              </a:rPr>
              <a:t>Powerpointpro</a:t>
            </a:r>
            <a:endParaRPr lang="nl-NL" err="1"/>
          </a:p>
        </p:txBody>
      </p:sp>
    </p:spTree>
    <p:extLst>
      <p:ext uri="{BB962C8B-B14F-4D97-AF65-F5344CB8AC3E}">
        <p14:creationId xmlns:p14="http://schemas.microsoft.com/office/powerpoint/2010/main" val="2657022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3A8941-B810-468B-945D-B99F8049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64" y="-89939"/>
            <a:ext cx="10772775" cy="1658198"/>
          </a:xfrm>
        </p:spPr>
        <p:txBody>
          <a:bodyPr/>
          <a:lstStyle/>
          <a:p>
            <a:r>
              <a:rPr lang="nl-NL" b="1">
                <a:cs typeface="Calibri Light"/>
              </a:rPr>
              <a:t>Een grappig trucje</a:t>
            </a:r>
            <a:endParaRPr lang="nl-NL" b="1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B376C75-7113-4220-831C-29EB6E3A0401}"/>
              </a:ext>
            </a:extLst>
          </p:cNvPr>
          <p:cNvSpPr txBox="1"/>
          <p:nvPr/>
        </p:nvSpPr>
        <p:spPr>
          <a:xfrm>
            <a:off x="326915" y="2938314"/>
            <a:ext cx="11745845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5.   Dan </a:t>
            </a:r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verander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 je de </a:t>
            </a:r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tekst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 en </a:t>
            </a:r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klik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 dan op enter, dan </a:t>
            </a:r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moet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 je de console </a:t>
            </a:r>
            <a:r>
              <a:rPr lang="en-US" sz="2400" b="1" err="1">
                <a:solidFill>
                  <a:srgbClr val="212121"/>
                </a:solidFill>
                <a:latin typeface="Segoe UI"/>
                <a:cs typeface="Segoe UI"/>
              </a:rPr>
              <a:t>wegklikken</a:t>
            </a:r>
            <a:r>
              <a:rPr lang="en-US" sz="2400" b="1">
                <a:solidFill>
                  <a:srgbClr val="212121"/>
                </a:solidFill>
                <a:latin typeface="Segoe UI"/>
                <a:cs typeface="Segoe UI"/>
              </a:rPr>
              <a:t>.</a:t>
            </a:r>
          </a:p>
        </p:txBody>
      </p:sp>
      <p:pic>
        <p:nvPicPr>
          <p:cNvPr id="4" name="Afbeelding 5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1C2EC4B6-5D4D-40D4-9B52-BD309B2383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16" t="15645" r="3837" b="80338"/>
          <a:stretch/>
        </p:blipFill>
        <p:spPr>
          <a:xfrm>
            <a:off x="583722" y="3908682"/>
            <a:ext cx="10824978" cy="60401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44C109C-4586-42AF-A874-A90AFC7FFBAF}"/>
              </a:ext>
            </a:extLst>
          </p:cNvPr>
          <p:cNvSpPr txBox="1"/>
          <p:nvPr/>
        </p:nvSpPr>
        <p:spPr>
          <a:xfrm>
            <a:off x="116114" y="615768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>
                <a:cs typeface="Calibri Light"/>
              </a:rPr>
              <a:t>©</a:t>
            </a:r>
            <a:r>
              <a:rPr lang="nl-NL" b="1" err="1">
                <a:cs typeface="Calibri Light"/>
              </a:rPr>
              <a:t>Powerpointpro</a:t>
            </a:r>
            <a:endParaRPr lang="nl-NL" err="1"/>
          </a:p>
        </p:txBody>
      </p:sp>
    </p:spTree>
    <p:extLst>
      <p:ext uri="{BB962C8B-B14F-4D97-AF65-F5344CB8AC3E}">
        <p14:creationId xmlns:p14="http://schemas.microsoft.com/office/powerpoint/2010/main" val="1541898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5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111041CA-5A27-416F-9ADC-9B7D6765A6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" t="9422" r="1330" b="6638"/>
          <a:stretch/>
        </p:blipFill>
        <p:spPr>
          <a:xfrm>
            <a:off x="-5750" y="1234494"/>
            <a:ext cx="12203552" cy="58859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B3A8941-B810-468B-945D-B99F8049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64" y="-89939"/>
            <a:ext cx="10772775" cy="1658198"/>
          </a:xfrm>
        </p:spPr>
        <p:txBody>
          <a:bodyPr/>
          <a:lstStyle/>
          <a:p>
            <a:r>
              <a:rPr lang="nl-NL" b="1">
                <a:cs typeface="Calibri Light"/>
              </a:rPr>
              <a:t>Een grappig trucje</a:t>
            </a:r>
            <a:endParaRPr lang="nl-NL" b="1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83E916B-5108-4AF2-B68E-39DDA1966022}"/>
              </a:ext>
            </a:extLst>
          </p:cNvPr>
          <p:cNvSpPr txBox="1"/>
          <p:nvPr/>
        </p:nvSpPr>
        <p:spPr>
          <a:xfrm>
            <a:off x="116114" y="615768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>
                <a:cs typeface="Calibri Light"/>
              </a:rPr>
              <a:t>©</a:t>
            </a:r>
            <a:r>
              <a:rPr lang="nl-NL" b="1" err="1">
                <a:cs typeface="Calibri Light"/>
              </a:rPr>
              <a:t>Powerpointpro</a:t>
            </a:r>
            <a:endParaRPr lang="nl-NL" err="1"/>
          </a:p>
        </p:txBody>
      </p:sp>
    </p:spTree>
    <p:extLst>
      <p:ext uri="{BB962C8B-B14F-4D97-AF65-F5344CB8AC3E}">
        <p14:creationId xmlns:p14="http://schemas.microsoft.com/office/powerpoint/2010/main" val="2509304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41ED2A-2991-4A41-87BD-48DBDEB06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19" y="3628"/>
            <a:ext cx="10772775" cy="1658198"/>
          </a:xfrm>
        </p:spPr>
        <p:txBody>
          <a:bodyPr/>
          <a:lstStyle/>
          <a:p>
            <a:r>
              <a:rPr lang="nl-NL">
                <a:cs typeface="Calibri Light"/>
              </a:rPr>
              <a:t>Bronnen</a:t>
            </a:r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D2C2BFC-BCF8-40A0-AE41-93C830483DD5}"/>
              </a:ext>
            </a:extLst>
          </p:cNvPr>
          <p:cNvSpPr txBox="1"/>
          <p:nvPr/>
        </p:nvSpPr>
        <p:spPr>
          <a:xfrm>
            <a:off x="116114" y="615768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>
                <a:cs typeface="Calibri Light"/>
              </a:rPr>
              <a:t>©</a:t>
            </a:r>
            <a:r>
              <a:rPr lang="nl-NL" b="1" err="1">
                <a:cs typeface="Calibri Light"/>
              </a:rPr>
              <a:t>Powerpointpro</a:t>
            </a:r>
            <a:endParaRPr lang="nl-NL" err="1"/>
          </a:p>
        </p:txBody>
      </p:sp>
      <p:sp>
        <p:nvSpPr>
          <p:cNvPr id="412" name="Tijdelijke aanduiding voor inhoud 411">
            <a:extLst>
              <a:ext uri="{FF2B5EF4-FFF2-40B4-BE49-F238E27FC236}">
                <a16:creationId xmlns:a16="http://schemas.microsoft.com/office/drawing/2014/main" id="{3483B784-15A4-4E84-98D8-DADF895BE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561" y="1612538"/>
            <a:ext cx="11019820" cy="446725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Char char="•"/>
            </a:pPr>
            <a:r>
              <a:rPr lang="nl-NL" b="1" u="sng">
                <a:cs typeface="Calibri Light"/>
                <a:hlinkClick r:id="rId3"/>
              </a:rPr>
              <a:t> https://schooltv.nl/video/hoe-beschermen-we-nederland-tegen-hackers-veilig-voor-cyberaanvallen/#q=hacken</a:t>
            </a:r>
            <a:endParaRPr lang="nl-NL" b="1">
              <a:cs typeface="Calibri Light"/>
            </a:endParaRPr>
          </a:p>
          <a:p>
            <a:pPr>
              <a:buChar char="•"/>
            </a:pPr>
            <a:r>
              <a:rPr lang="nl-NL" b="1" u="sng">
                <a:cs typeface="Calibri Light"/>
                <a:hlinkClick r:id="rId4"/>
              </a:rPr>
              <a:t> https://www.youtube.com/watch?v=sCMotoEV3TY</a:t>
            </a:r>
            <a:endParaRPr lang="nl-NL" b="1">
              <a:cs typeface="Calibri Light"/>
              <a:hlinkClick r:id="" action="ppaction://noaction"/>
            </a:endParaRPr>
          </a:p>
          <a:p>
            <a:pPr>
              <a:buChar char="•"/>
            </a:pPr>
            <a:r>
              <a:rPr lang="nl-NL" b="1" u="sng">
                <a:cs typeface="Calibri Light"/>
                <a:hlinkClick r:id="rId5"/>
              </a:rPr>
              <a:t> https://www.youtube.com/watch?v=6din9M1T_VM</a:t>
            </a:r>
            <a:endParaRPr lang="nl-NL" b="1">
              <a:cs typeface="Calibri Light"/>
            </a:endParaRPr>
          </a:p>
          <a:p>
            <a:pPr>
              <a:buChar char="•"/>
            </a:pPr>
            <a:r>
              <a:rPr lang="nl-NL" b="1" u="sng">
                <a:cs typeface="Calibri Light"/>
                <a:hlinkClick r:id="rId6"/>
              </a:rPr>
              <a:t> https://nl.wikipedia.org/wiki/Internetcriminaliteit</a:t>
            </a:r>
            <a:endParaRPr lang="nl-NL" b="1">
              <a:cs typeface="Calibri Light"/>
              <a:hlinkClick r:id="" action="ppaction://noaction"/>
            </a:endParaRPr>
          </a:p>
          <a:p>
            <a:pPr>
              <a:buChar char="•"/>
            </a:pPr>
            <a:r>
              <a:rPr lang="nl-NL" b="1" u="sng">
                <a:cs typeface="Calibri Light"/>
                <a:hlinkClick r:id="rId7"/>
              </a:rPr>
              <a:t> https://www.youtube.com/watch?v=kRTLlXaUcV4</a:t>
            </a:r>
            <a:endParaRPr lang="nl-NL" b="1">
              <a:cs typeface="Calibri Light"/>
              <a:hlinkClick r:id="" action="ppaction://noaction"/>
            </a:endParaRPr>
          </a:p>
          <a:p>
            <a:pPr>
              <a:buChar char="•"/>
            </a:pPr>
            <a:r>
              <a:rPr lang="nl-NL" b="1" u="sng">
                <a:cs typeface="Calibri Light"/>
                <a:hlinkClick r:id="rId8"/>
              </a:rPr>
              <a:t> http://numrush.nl/2017/11/02/zo-weet-je-je-smartphone-gehackt-en-kun-je-hacken-voorkomen/</a:t>
            </a:r>
            <a:endParaRPr lang="nl-NL" b="1">
              <a:cs typeface="Calibri Light"/>
            </a:endParaRPr>
          </a:p>
          <a:p>
            <a:pPr>
              <a:buChar char="•"/>
            </a:pPr>
            <a:r>
              <a:rPr lang="nl-NL" b="1" u="sng">
                <a:cs typeface="Calibri Light"/>
                <a:hlinkClick r:id="rId9"/>
              </a:rPr>
              <a:t> https://nl.wikipedia.org/wiki/Computervirus</a:t>
            </a:r>
            <a:endParaRPr lang="nl-NL" b="1">
              <a:cs typeface="Calibri Light"/>
              <a:hlinkClick r:id="" action="ppaction://noaction"/>
            </a:endParaRPr>
          </a:p>
          <a:p>
            <a:pPr>
              <a:buChar char="•"/>
            </a:pPr>
            <a:r>
              <a:rPr lang="nl-NL" b="1" u="sng">
                <a:cs typeface="Calibri Light"/>
                <a:hlinkClick r:id="rId10"/>
              </a:rPr>
              <a:t> https://computertotaal.nl/artikelen/pc/20-tips-om-een-pc-hack-te-herkennen-elimineren-en-voorkomen-64514/?API_COOKIE_REDIRECTED=True</a:t>
            </a:r>
            <a:endParaRPr lang="nl-NL" b="1" u="sng">
              <a:cs typeface="Calibri Light"/>
            </a:endParaRPr>
          </a:p>
          <a:p>
            <a:pPr>
              <a:buChar char="•"/>
            </a:pPr>
            <a:endParaRPr lang="nl-NL">
              <a:cs typeface="Calibri Light"/>
            </a:endParaRPr>
          </a:p>
          <a:p>
            <a:pPr>
              <a:buChar char="•"/>
            </a:pPr>
            <a:endParaRPr lang="nl-NL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86181546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CEEF8E-F305-4363-9830-B02B5BF87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64" y="140099"/>
            <a:ext cx="10772775" cy="1658198"/>
          </a:xfrm>
        </p:spPr>
        <p:txBody>
          <a:bodyPr/>
          <a:lstStyle/>
          <a:p>
            <a:r>
              <a:rPr lang="nl-NL">
                <a:cs typeface="Calibri Light"/>
              </a:rPr>
              <a:t>Inhoud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A2BDF6-92C0-4E95-8D3E-A19B3CC8A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637" y="1594737"/>
            <a:ext cx="10753725" cy="461712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nl-NL" b="1">
                <a:cs typeface="Calibri Light"/>
              </a:rPr>
              <a:t>Onderzoeksvraag</a:t>
            </a:r>
          </a:p>
          <a:p>
            <a:pPr marL="457200" indent="-457200">
              <a:buAutoNum type="arabicPeriod"/>
            </a:pPr>
            <a:r>
              <a:rPr lang="nl-NL" b="1">
                <a:cs typeface="Calibri Light"/>
              </a:rPr>
              <a:t>Wat is hacken nou eigenlijk?</a:t>
            </a:r>
          </a:p>
          <a:p>
            <a:pPr marL="457200" indent="-457200">
              <a:buAutoNum type="arabicPeriod"/>
            </a:pPr>
            <a:r>
              <a:rPr lang="nl-NL" b="1">
                <a:cs typeface="Calibri Light"/>
              </a:rPr>
              <a:t>Hoe beveilig je je computer?</a:t>
            </a:r>
          </a:p>
          <a:p>
            <a:pPr marL="457200" indent="-457200">
              <a:buAutoNum type="arabicPeriod"/>
            </a:pPr>
            <a:r>
              <a:rPr lang="nl-NL" b="1">
                <a:cs typeface="Calibri Light"/>
              </a:rPr>
              <a:t>Virussen</a:t>
            </a:r>
          </a:p>
          <a:p>
            <a:pPr marL="457200" indent="-457200">
              <a:buAutoNum type="arabicPeriod"/>
            </a:pPr>
            <a:r>
              <a:rPr lang="nl-NL" b="1">
                <a:cs typeface="Calibri Light"/>
              </a:rPr>
              <a:t>Soorten hackers</a:t>
            </a:r>
          </a:p>
          <a:p>
            <a:pPr marL="457200" indent="-457200">
              <a:buAutoNum type="arabicPeriod"/>
            </a:pPr>
            <a:r>
              <a:rPr lang="nl-NL" b="1">
                <a:cs typeface="Calibri Light"/>
              </a:rPr>
              <a:t>Filmpje </a:t>
            </a:r>
            <a:r>
              <a:rPr lang="nl-NL" b="1" i="1">
                <a:cs typeface="Calibri Light"/>
              </a:rPr>
              <a:t>#hilarisch</a:t>
            </a:r>
          </a:p>
          <a:p>
            <a:pPr marL="457200" indent="-457200">
              <a:buAutoNum type="arabicPeriod"/>
            </a:pPr>
            <a:r>
              <a:rPr lang="nl-NL" b="1">
                <a:cs typeface="Calibri Light"/>
              </a:rPr>
              <a:t>Hoe maak je een goed wachtwoord?</a:t>
            </a:r>
          </a:p>
          <a:p>
            <a:pPr marL="457200" indent="-457200">
              <a:buAutoNum type="arabicPeriod"/>
            </a:pPr>
            <a:r>
              <a:rPr lang="nl-NL" b="1">
                <a:cs typeface="Calibri Light"/>
              </a:rPr>
              <a:t>Onderzoeksvraag antwoord</a:t>
            </a:r>
          </a:p>
          <a:p>
            <a:pPr marL="457200" indent="-457200">
              <a:buAutoNum type="arabicPeriod"/>
            </a:pPr>
            <a:r>
              <a:rPr lang="nl-NL" b="1">
                <a:cs typeface="Calibri Light"/>
              </a:rPr>
              <a:t>Handige sites</a:t>
            </a:r>
          </a:p>
          <a:p>
            <a:pPr marL="457200" indent="-457200">
              <a:buAutoNum type="arabicPeriod"/>
            </a:pPr>
            <a:r>
              <a:rPr lang="nl-NL" b="1">
                <a:cs typeface="Calibri Light"/>
              </a:rPr>
              <a:t>Een grappig trucje</a:t>
            </a:r>
          </a:p>
          <a:p>
            <a:pPr marL="457200" indent="-457200">
              <a:buAutoNum type="arabicPeriod"/>
            </a:pPr>
            <a:r>
              <a:rPr lang="nl-NL" b="1">
                <a:cs typeface="Calibri Light"/>
              </a:rPr>
              <a:t>Bronnen</a:t>
            </a:r>
          </a:p>
          <a:p>
            <a:pPr marL="457200" indent="-457200">
              <a:buAutoNum type="arabicPeriod"/>
            </a:pPr>
            <a:r>
              <a:rPr lang="nl-NL" b="1">
                <a:cs typeface="Calibri Light"/>
              </a:rPr>
              <a:t>Vragen, Tips &amp; Tops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A65BE82-ED95-4642-976D-19CAC0C42839}"/>
              </a:ext>
            </a:extLst>
          </p:cNvPr>
          <p:cNvSpPr txBox="1"/>
          <p:nvPr/>
        </p:nvSpPr>
        <p:spPr>
          <a:xfrm>
            <a:off x="116114" y="615768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>
                <a:cs typeface="Calibri Light"/>
              </a:rPr>
              <a:t>©</a:t>
            </a:r>
            <a:r>
              <a:rPr lang="nl-NL" b="1" err="1">
                <a:cs typeface="Calibri Light"/>
              </a:rPr>
              <a:t>Powerpointpro</a:t>
            </a:r>
            <a:endParaRPr lang="nl-NL" err="1"/>
          </a:p>
        </p:txBody>
      </p:sp>
      <p:pic>
        <p:nvPicPr>
          <p:cNvPr id="6" name="Graphic 6" descr="Chatten">
            <a:extLst>
              <a:ext uri="{FF2B5EF4-FFF2-40B4-BE49-F238E27FC236}">
                <a16:creationId xmlns:a16="http://schemas.microsoft.com/office/drawing/2014/main" id="{4D0C7D8D-78CF-40B0-9365-1E61B46FA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75753" y="1133324"/>
            <a:ext cx="4821161" cy="476068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F7C01AA-B166-4C30-B1C3-4E269A9F06D3}"/>
              </a:ext>
            </a:extLst>
          </p:cNvPr>
          <p:cNvSpPr txBox="1"/>
          <p:nvPr/>
        </p:nvSpPr>
        <p:spPr>
          <a:xfrm>
            <a:off x="8860972" y="2855684"/>
            <a:ext cx="2331963" cy="169277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/>
              <a:t>Wist je dat...</a:t>
            </a:r>
            <a:endParaRPr lang="nl-NL" sz="1400" b="1">
              <a:cs typeface="Calibri Light"/>
            </a:endParaRPr>
          </a:p>
          <a:p>
            <a:r>
              <a:rPr lang="nl-NL">
                <a:cs typeface="Calibri Light"/>
              </a:rPr>
              <a:t>Een wachtwoord dat in het woordenboek staat in 1 seconde gekraakt kan worden.</a:t>
            </a:r>
          </a:p>
          <a:p>
            <a:endParaRPr lang="nl-NL" sz="1400">
              <a:cs typeface="Calibri Light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30B8D78-D0CB-4891-90DA-FC0C7B301245}"/>
              </a:ext>
            </a:extLst>
          </p:cNvPr>
          <p:cNvSpPr txBox="1"/>
          <p:nvPr/>
        </p:nvSpPr>
        <p:spPr>
          <a:xfrm>
            <a:off x="7216019" y="2565399"/>
            <a:ext cx="1279677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>
                <a:cs typeface="Calibri Light"/>
              </a:rPr>
              <a:t>Echt waar?</a:t>
            </a:r>
          </a:p>
          <a:p>
            <a:r>
              <a:rPr lang="nl-NL">
                <a:cs typeface="Calibri Light"/>
              </a:rPr>
              <a:t>Dat is een leuk weetje!!!</a:t>
            </a:r>
            <a:endParaRPr lang="nl-NL" b="1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886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4">
            <a:extLst>
              <a:ext uri="{FF2B5EF4-FFF2-40B4-BE49-F238E27FC236}">
                <a16:creationId xmlns:a16="http://schemas.microsoft.com/office/drawing/2014/main" id="{A0E6B112-73A8-48E8-9E93-781B9E19E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499FA91-70EA-401A-810E-1D4B351EB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130" y="485156"/>
            <a:ext cx="6258285" cy="1658198"/>
          </a:xfrm>
        </p:spPr>
        <p:txBody>
          <a:bodyPr>
            <a:normAutofit/>
          </a:bodyPr>
          <a:lstStyle/>
          <a:p>
            <a:r>
              <a:rPr lang="nl-NL" b="1" i="1">
                <a:solidFill>
                  <a:schemeClr val="tx1"/>
                </a:solidFill>
                <a:latin typeface="Garamond"/>
                <a:cs typeface="Calibri Light"/>
              </a:rPr>
              <a:t>Vragen, Tips &amp; Tops</a:t>
            </a:r>
            <a:endParaRPr lang="nl-NL" b="1" i="1">
              <a:solidFill>
                <a:schemeClr val="tx1"/>
              </a:solidFill>
              <a:latin typeface="Garamond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F187D36-F1F1-43AC-BD54-DC7CC008211D}"/>
              </a:ext>
            </a:extLst>
          </p:cNvPr>
          <p:cNvSpPr txBox="1"/>
          <p:nvPr/>
        </p:nvSpPr>
        <p:spPr>
          <a:xfrm>
            <a:off x="339306" y="5680494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>
                <a:cs typeface="Calibri Light"/>
              </a:rPr>
              <a:t>©</a:t>
            </a:r>
            <a:r>
              <a:rPr lang="nl-NL" b="1" err="1">
                <a:cs typeface="Calibri Light"/>
              </a:rPr>
              <a:t>Powerpointpro</a:t>
            </a:r>
            <a:endParaRPr lang="nl-NL" err="1"/>
          </a:p>
        </p:txBody>
      </p:sp>
    </p:spTree>
    <p:extLst>
      <p:ext uri="{BB962C8B-B14F-4D97-AF65-F5344CB8AC3E}">
        <p14:creationId xmlns:p14="http://schemas.microsoft.com/office/powerpoint/2010/main" val="1088735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5881B6-AC41-41DE-B0A4-CD3A88A13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69" y="1489997"/>
            <a:ext cx="10780776" cy="613283"/>
          </a:xfrm>
        </p:spPr>
        <p:txBody>
          <a:bodyPr/>
          <a:lstStyle/>
          <a:p>
            <a:r>
              <a:rPr lang="nl-NL" b="1">
                <a:cs typeface="Calibri Light"/>
              </a:rPr>
              <a:t>Onderzoeksvraag</a:t>
            </a:r>
            <a:endParaRPr lang="nl-NL" b="1"/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D8F8A4BC-47ED-4909-8167-AEBBF037FF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299" b="1299"/>
          <a:stretch/>
        </p:blipFill>
        <p:spPr>
          <a:xfrm>
            <a:off x="5503333" y="362857"/>
            <a:ext cx="5878287" cy="2621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F59BA0F-0251-4611-B28C-F1E18DA31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2179" y="2087640"/>
            <a:ext cx="9229344" cy="533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 b="1">
                <a:cs typeface="Calibri Light"/>
              </a:rPr>
              <a:t>Hoe voorkom je dat iemand je hackt?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3011F2A-E3FC-4313-9DA3-35616F5DA3EF}"/>
              </a:ext>
            </a:extLst>
          </p:cNvPr>
          <p:cNvSpPr txBox="1"/>
          <p:nvPr/>
        </p:nvSpPr>
        <p:spPr>
          <a:xfrm>
            <a:off x="8752116" y="6181876"/>
            <a:ext cx="302139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>
                <a:cs typeface="Calibri Light"/>
              </a:rPr>
              <a:t>Het antwoord hoor je straks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80EBADFA-A8AE-48EB-9F22-4F54A4879709}"/>
              </a:ext>
            </a:extLst>
          </p:cNvPr>
          <p:cNvCxnSpPr/>
          <p:nvPr/>
        </p:nvCxnSpPr>
        <p:spPr>
          <a:xfrm>
            <a:off x="8747276" y="6606419"/>
            <a:ext cx="2970589" cy="19352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FB078DEA-73D8-4F2C-9A26-293F3CB07E7D}"/>
              </a:ext>
            </a:extLst>
          </p:cNvPr>
          <p:cNvSpPr txBox="1"/>
          <p:nvPr/>
        </p:nvSpPr>
        <p:spPr>
          <a:xfrm>
            <a:off x="116114" y="615768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>
                <a:cs typeface="Calibri Light"/>
              </a:rPr>
              <a:t>©</a:t>
            </a:r>
            <a:r>
              <a:rPr lang="nl-NL" b="1" err="1">
                <a:cs typeface="Calibri Light"/>
              </a:rPr>
              <a:t>Powerpointpro</a:t>
            </a:r>
            <a:endParaRPr lang="nl-NL" err="1"/>
          </a:p>
        </p:txBody>
      </p:sp>
    </p:spTree>
    <p:extLst>
      <p:ext uri="{BB962C8B-B14F-4D97-AF65-F5344CB8AC3E}">
        <p14:creationId xmlns:p14="http://schemas.microsoft.com/office/powerpoint/2010/main" val="48604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A34B6-FF34-4806-9C04-C3DB2EAB9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cs typeface="Calibri Light"/>
              </a:rPr>
              <a:t>Wat is hacken nou eigenlijk?</a:t>
            </a:r>
            <a:endParaRPr lang="nl-NL" b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9998A-0A1A-4DB0-878D-921D33712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513" y="2314061"/>
            <a:ext cx="10753725" cy="3766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har char="•"/>
            </a:pPr>
            <a:r>
              <a:rPr lang="nl-NL" b="1">
                <a:cs typeface="Calibri Light"/>
              </a:rPr>
              <a:t> Inbreken systeem</a:t>
            </a:r>
          </a:p>
          <a:p>
            <a:pPr>
              <a:buChar char="•"/>
            </a:pPr>
            <a:r>
              <a:rPr lang="nl-NL" b="1">
                <a:cs typeface="Calibri Light"/>
              </a:rPr>
              <a:t> Toepassing </a:t>
            </a:r>
          </a:p>
          <a:p>
            <a:pPr>
              <a:buChar char="•"/>
            </a:pPr>
            <a:r>
              <a:rPr lang="nl-NL" b="1">
                <a:cs typeface="Calibri Light"/>
              </a:rPr>
              <a:t> Wachtwoord</a:t>
            </a:r>
          </a:p>
          <a:p>
            <a:pPr>
              <a:buChar char="•"/>
            </a:pPr>
            <a:endParaRPr lang="nl-NL">
              <a:cs typeface="Calibri Light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FEF492E-6E7E-4FF3-9513-DE9421486287}"/>
              </a:ext>
            </a:extLst>
          </p:cNvPr>
          <p:cNvSpPr txBox="1"/>
          <p:nvPr/>
        </p:nvSpPr>
        <p:spPr>
          <a:xfrm>
            <a:off x="116114" y="615768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>
                <a:cs typeface="Calibri Light"/>
              </a:rPr>
              <a:t>©</a:t>
            </a:r>
            <a:r>
              <a:rPr lang="nl-NL" b="1" err="1">
                <a:cs typeface="Calibri Light"/>
              </a:rPr>
              <a:t>Powerpointpro</a:t>
            </a:r>
            <a:endParaRPr lang="nl-NL" err="1"/>
          </a:p>
        </p:txBody>
      </p:sp>
      <p:pic>
        <p:nvPicPr>
          <p:cNvPr id="7" name="Graphic 7" descr="Vergrendelen">
            <a:extLst>
              <a:ext uri="{FF2B5EF4-FFF2-40B4-BE49-F238E27FC236}">
                <a16:creationId xmlns:a16="http://schemas.microsoft.com/office/drawing/2014/main" id="{5C825881-00EB-4FC0-8994-9C356D95F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0151" y="3634770"/>
            <a:ext cx="1531256" cy="1494971"/>
          </a:xfrm>
          <a:prstGeom prst="rect">
            <a:avLst/>
          </a:prstGeom>
        </p:spPr>
      </p:pic>
      <p:pic>
        <p:nvPicPr>
          <p:cNvPr id="9" name="Graphic 9" descr="Ontgrendelen">
            <a:extLst>
              <a:ext uri="{FF2B5EF4-FFF2-40B4-BE49-F238E27FC236}">
                <a16:creationId xmlns:a16="http://schemas.microsoft.com/office/drawing/2014/main" id="{A9D9AF2B-3C3A-42C2-ABCF-4237BAB548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23026" y="3705073"/>
            <a:ext cx="1398209" cy="141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8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F66267-3B60-434C-8126-B63AAD73A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00" y="499533"/>
            <a:ext cx="10712299" cy="1658198"/>
          </a:xfrm>
        </p:spPr>
        <p:txBody>
          <a:bodyPr/>
          <a:lstStyle/>
          <a:p>
            <a:r>
              <a:rPr lang="nl-NL" b="1">
                <a:cs typeface="Calibri Light"/>
              </a:rPr>
              <a:t>Hoe beveilig je je computer?</a:t>
            </a:r>
            <a:endParaRPr lang="nl-NL" b="1"/>
          </a:p>
        </p:txBody>
      </p:sp>
      <p:sp>
        <p:nvSpPr>
          <p:cNvPr id="84" name="Tijdelijke aanduiding voor inhoud 83">
            <a:extLst>
              <a:ext uri="{FF2B5EF4-FFF2-40B4-BE49-F238E27FC236}">
                <a16:creationId xmlns:a16="http://schemas.microsoft.com/office/drawing/2014/main" id="{64946A5D-6E92-4448-95FF-56FF39C8A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66" y="2011680"/>
            <a:ext cx="11056105" cy="3766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har char="•"/>
            </a:pPr>
            <a:r>
              <a:rPr lang="nl-NL" b="1">
                <a:cs typeface="Calibri Light"/>
              </a:rPr>
              <a:t> Wachtzin:</a:t>
            </a:r>
            <a:r>
              <a:rPr lang="nl-NL" sz="3600" b="1">
                <a:cs typeface="Calibri Light"/>
              </a:rPr>
              <a:t> </a:t>
            </a:r>
            <a:endParaRPr lang="nl-NL" b="1">
              <a:cs typeface="Calibri Light"/>
            </a:endParaRPr>
          </a:p>
          <a:p>
            <a:pPr>
              <a:buChar char="•"/>
            </a:pPr>
            <a:r>
              <a:rPr lang="nl-NL" b="1">
                <a:cs typeface="Calibri Light"/>
              </a:rPr>
              <a:t> Downloaden 100% </a:t>
            </a:r>
          </a:p>
          <a:p>
            <a:pPr>
              <a:buChar char="•"/>
            </a:pPr>
            <a:r>
              <a:rPr lang="nl-NL" b="1">
                <a:cs typeface="Calibri Light"/>
              </a:rPr>
              <a:t> Regelmatig updates</a:t>
            </a:r>
          </a:p>
          <a:p>
            <a:pPr>
              <a:buChar char="•"/>
            </a:pPr>
            <a:r>
              <a:rPr lang="nl-NL" b="1">
                <a:cs typeface="Calibri Light"/>
              </a:rPr>
              <a:t> Spamfilter, firewall, virusscanner</a:t>
            </a:r>
            <a:endParaRPr lang="nl-NL" b="1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085E3DE-1A41-4742-B300-70A0EB6921E9}"/>
              </a:ext>
            </a:extLst>
          </p:cNvPr>
          <p:cNvSpPr txBox="1"/>
          <p:nvPr/>
        </p:nvSpPr>
        <p:spPr>
          <a:xfrm>
            <a:off x="116114" y="615768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>
                <a:cs typeface="Calibri Light"/>
              </a:rPr>
              <a:t>©</a:t>
            </a:r>
            <a:r>
              <a:rPr lang="nl-NL" b="1" err="1">
                <a:cs typeface="Calibri Light"/>
              </a:rPr>
              <a:t>Powerpointpro</a:t>
            </a:r>
            <a:endParaRPr lang="nl-NL" err="1"/>
          </a:p>
        </p:txBody>
      </p:sp>
      <p:pic>
        <p:nvPicPr>
          <p:cNvPr id="4" name="Graphic 4" descr="Computer">
            <a:extLst>
              <a:ext uri="{FF2B5EF4-FFF2-40B4-BE49-F238E27FC236}">
                <a16:creationId xmlns:a16="http://schemas.microsoft.com/office/drawing/2014/main" id="{DB11A4B8-B878-43C6-A22C-733BBF772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6931" y="597253"/>
            <a:ext cx="1180495" cy="118049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691715A-BA09-46F3-A192-871F6C54E459}"/>
              </a:ext>
            </a:extLst>
          </p:cNvPr>
          <p:cNvSpPr txBox="1"/>
          <p:nvPr/>
        </p:nvSpPr>
        <p:spPr>
          <a:xfrm>
            <a:off x="2305352" y="2009020"/>
            <a:ext cx="9347198" cy="80021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3175"/>
            <a:r>
              <a:rPr lang="nl-NL" sz="2800" b="1">
                <a:solidFill>
                  <a:schemeClr val="accent1"/>
                </a:solidFill>
                <a:cs typeface="Calibri Light"/>
              </a:rPr>
              <a:t>Ik ben een goede man met een wachtwoord.</a:t>
            </a:r>
            <a:endParaRPr lang="nl-NL" sz="3200">
              <a:solidFill>
                <a:schemeClr val="accent1"/>
              </a:solidFill>
              <a:cs typeface="Calibri Light"/>
            </a:endParaRPr>
          </a:p>
          <a:p>
            <a:pPr algn="l"/>
            <a:endParaRPr lang="nl-NL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8235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7D5502-B773-4E5A-9DA8-1D067276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cs typeface="Calibri Light"/>
              </a:rPr>
              <a:t>Virussen</a:t>
            </a:r>
            <a:endParaRPr lang="nl-NL" b="1"/>
          </a:p>
        </p:txBody>
      </p:sp>
      <p:graphicFrame>
        <p:nvGraphicFramePr>
          <p:cNvPr id="190" name="Diagram 190">
            <a:extLst>
              <a:ext uri="{FF2B5EF4-FFF2-40B4-BE49-F238E27FC236}">
                <a16:creationId xmlns:a16="http://schemas.microsoft.com/office/drawing/2014/main" id="{7398AA92-5959-4AF4-965D-73F664B925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362215"/>
              </p:ext>
            </p:extLst>
          </p:nvPr>
        </p:nvGraphicFramePr>
        <p:xfrm>
          <a:off x="1970466" y="2719325"/>
          <a:ext cx="9882867" cy="3307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1A48A5AC-5DE4-429B-A46C-9F16028F76EF}"/>
              </a:ext>
            </a:extLst>
          </p:cNvPr>
          <p:cNvSpPr txBox="1"/>
          <p:nvPr/>
        </p:nvSpPr>
        <p:spPr>
          <a:xfrm>
            <a:off x="116114" y="615768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>
                <a:cs typeface="Calibri Light"/>
              </a:rPr>
              <a:t>©</a:t>
            </a:r>
            <a:r>
              <a:rPr lang="nl-NL" b="1" err="1">
                <a:cs typeface="Calibri Light"/>
              </a:rPr>
              <a:t>Powerpointpro</a:t>
            </a:r>
            <a:endParaRPr lang="nl-NL" err="1"/>
          </a:p>
        </p:txBody>
      </p:sp>
    </p:spTree>
    <p:extLst>
      <p:ext uri="{BB962C8B-B14F-4D97-AF65-F5344CB8AC3E}">
        <p14:creationId xmlns:p14="http://schemas.microsoft.com/office/powerpoint/2010/main" val="412728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C89B4E-57B3-42AF-B11E-169E84D12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cs typeface="Calibri Light"/>
              </a:rPr>
              <a:t>Soorten hackers</a:t>
            </a:r>
            <a:endParaRPr lang="nl-NL" b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B04F51-C25E-4A3E-A2B8-BDC092F5D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l-NL" b="1">
                <a:cs typeface="Calibri Light"/>
              </a:rPr>
              <a:t>White Hat-Hacker</a:t>
            </a:r>
          </a:p>
          <a:p>
            <a:r>
              <a:rPr lang="nl-NL" b="1">
                <a:cs typeface="Calibri Light"/>
              </a:rPr>
              <a:t>Een </a:t>
            </a:r>
            <a:r>
              <a:rPr lang="nl-NL" b="1" err="1">
                <a:cs typeface="Calibri Light"/>
              </a:rPr>
              <a:t>white</a:t>
            </a:r>
            <a:r>
              <a:rPr lang="nl-NL" b="1">
                <a:cs typeface="Calibri Light"/>
              </a:rPr>
              <a:t> hat-hacker hackt iemand in opdracht van de politie of regering. Een </a:t>
            </a:r>
            <a:r>
              <a:rPr lang="nl-NL" b="1" err="1">
                <a:cs typeface="Calibri Light"/>
              </a:rPr>
              <a:t>white</a:t>
            </a:r>
            <a:r>
              <a:rPr lang="nl-NL" b="1">
                <a:cs typeface="Calibri Light"/>
              </a:rPr>
              <a:t> hat-hacker wordt soms door de politie gebruikt om criminelen op te sporen. [White hat-hacker betekent in het Nederlands ‘Witte hoed-hacker.’]</a:t>
            </a:r>
          </a:p>
          <a:p>
            <a:r>
              <a:rPr lang="nl-NL" b="1" err="1">
                <a:cs typeface="Calibri Light"/>
              </a:rPr>
              <a:t>Grey</a:t>
            </a:r>
            <a:r>
              <a:rPr lang="nl-NL" b="1">
                <a:cs typeface="Calibri Light"/>
              </a:rPr>
              <a:t> Hat-Hacker</a:t>
            </a:r>
          </a:p>
          <a:p>
            <a:r>
              <a:rPr lang="nl-NL" b="1">
                <a:cs typeface="Calibri Light"/>
              </a:rPr>
              <a:t>Een hacker die ‘</a:t>
            </a:r>
            <a:r>
              <a:rPr lang="nl-NL" b="1" err="1">
                <a:cs typeface="Calibri Light"/>
              </a:rPr>
              <a:t>neutraal’staat</a:t>
            </a:r>
            <a:r>
              <a:rPr lang="nl-NL" b="1">
                <a:cs typeface="Calibri Light"/>
              </a:rPr>
              <a:t>, en die soms een </a:t>
            </a:r>
            <a:r>
              <a:rPr lang="nl-NL" b="1" err="1">
                <a:cs typeface="Calibri Light"/>
              </a:rPr>
              <a:t>white</a:t>
            </a:r>
            <a:r>
              <a:rPr lang="nl-NL" b="1">
                <a:cs typeface="Calibri Light"/>
              </a:rPr>
              <a:t> hat-hacker is en soms een black hat-hacker is. [</a:t>
            </a:r>
            <a:r>
              <a:rPr lang="nl-NL" b="1" err="1">
                <a:cs typeface="Calibri Light"/>
              </a:rPr>
              <a:t>Grey</a:t>
            </a:r>
            <a:r>
              <a:rPr lang="nl-NL" b="1">
                <a:cs typeface="Calibri Light"/>
              </a:rPr>
              <a:t> Hat-Hacker betekent in het Nederlands ‘grijze hoed-hacker’]</a:t>
            </a:r>
          </a:p>
          <a:p>
            <a:r>
              <a:rPr lang="nl-NL" b="1">
                <a:cs typeface="Calibri Light"/>
              </a:rPr>
              <a:t>Black Hat-Hacker</a:t>
            </a:r>
          </a:p>
          <a:p>
            <a:r>
              <a:rPr lang="nl-NL" b="1">
                <a:cs typeface="Calibri Light"/>
              </a:rPr>
              <a:t>Een black hat-hacker is een hacker die een virus op je computersysteem zet en als je (soms duizenden) euro’s betaalt haalt hij de virus eraf. Een black hat-hacker hackt ook soms de regering [Black hat-hacker betekent in het Nederlands ‘zwarte hoed-hacker.’]</a:t>
            </a:r>
            <a:endParaRPr lang="nl-NL" b="1"/>
          </a:p>
          <a:p>
            <a:endParaRPr lang="nl-NL">
              <a:cs typeface="Calibri Light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A9054F1-A323-41FD-AFFC-CB8D4F066D12}"/>
              </a:ext>
            </a:extLst>
          </p:cNvPr>
          <p:cNvSpPr txBox="1"/>
          <p:nvPr/>
        </p:nvSpPr>
        <p:spPr>
          <a:xfrm>
            <a:off x="116114" y="615768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>
                <a:cs typeface="Calibri Light"/>
              </a:rPr>
              <a:t>©</a:t>
            </a:r>
            <a:r>
              <a:rPr lang="nl-NL" b="1" err="1">
                <a:cs typeface="Calibri Light"/>
              </a:rPr>
              <a:t>Powerpointpro</a:t>
            </a:r>
            <a:endParaRPr lang="nl-NL" err="1"/>
          </a:p>
        </p:txBody>
      </p:sp>
    </p:spTree>
    <p:extLst>
      <p:ext uri="{BB962C8B-B14F-4D97-AF65-F5344CB8AC3E}">
        <p14:creationId xmlns:p14="http://schemas.microsoft.com/office/powerpoint/2010/main" val="162837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EDAFA9A5-03CC-4F94-B964-70682CDB0B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B36B60-731F-409B-A240-BBF521AB74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41E242-585C-48C0-B51C-0AE2C638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0382" y="353523"/>
            <a:ext cx="3855239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000" b="1" err="1">
                <a:solidFill>
                  <a:srgbClr val="FFFFFF"/>
                </a:solidFill>
              </a:rPr>
              <a:t>Filmpje</a:t>
            </a:r>
            <a:r>
              <a:rPr lang="en-US" sz="6000" b="1">
                <a:solidFill>
                  <a:srgbClr val="FFFFFF"/>
                </a:solidFill>
              </a:rPr>
              <a:t> </a:t>
            </a:r>
            <a:r>
              <a:rPr lang="en-US" sz="6000" b="1" i="1">
                <a:solidFill>
                  <a:schemeClr val="bg1"/>
                </a:solidFill>
              </a:rPr>
              <a:t>#</a:t>
            </a:r>
            <a:r>
              <a:rPr lang="en-US" sz="6000" b="1" i="1" err="1">
                <a:solidFill>
                  <a:schemeClr val="bg1"/>
                </a:solidFill>
              </a:rPr>
              <a:t>hilarisch</a:t>
            </a:r>
            <a:r>
              <a:rPr lang="en-US" sz="6000" b="1" i="1">
                <a:solidFill>
                  <a:schemeClr val="bg1"/>
                </a:solidFill>
                <a:ea typeface="+mj-lt"/>
                <a:cs typeface="+mj-lt"/>
              </a:rPr>
              <a:t/>
            </a:r>
            <a:br>
              <a:rPr lang="en-US" sz="6000" b="1" i="1">
                <a:solidFill>
                  <a:schemeClr val="bg1"/>
                </a:solidFill>
                <a:ea typeface="+mj-lt"/>
                <a:cs typeface="+mj-lt"/>
              </a:rPr>
            </a:br>
            <a:endParaRPr lang="en-US" sz="6000" b="1" i="1">
              <a:solidFill>
                <a:schemeClr val="bg1"/>
              </a:solidFill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584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45B36-B4A4-4945-B311-154E8EF04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01" y="341382"/>
            <a:ext cx="11261605" cy="1428161"/>
          </a:xfrm>
        </p:spPr>
        <p:txBody>
          <a:bodyPr>
            <a:normAutofit fontScale="90000"/>
          </a:bodyPr>
          <a:lstStyle/>
          <a:p>
            <a:r>
              <a:rPr lang="nl-NL" b="1">
                <a:cs typeface="Calibri Light"/>
              </a:rPr>
              <a:t>Hoe maak je een goed wachtwoord/wachtzin?</a:t>
            </a:r>
            <a:endParaRPr lang="nl-NL" b="1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271455-A0F3-43FE-BAB7-FA9B495059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>
                <a:cs typeface="Calibri Light"/>
              </a:rPr>
              <a:t>Er zijn:</a:t>
            </a:r>
            <a:endParaRPr lang="nl-NL" b="1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91614B3-F1F5-468D-9C03-C93C3C4E7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9704" y="2765179"/>
            <a:ext cx="4663440" cy="3200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l-NL" b="1">
                <a:cs typeface="Calibri Light"/>
              </a:rPr>
              <a:t>26 Letters</a:t>
            </a:r>
          </a:p>
          <a:p>
            <a:pPr>
              <a:buFont typeface="Arial" pitchFamily="34" charset="0"/>
              <a:buChar char="•"/>
            </a:pPr>
            <a:r>
              <a:rPr lang="nl-NL" b="1">
                <a:cs typeface="Calibri Light"/>
              </a:rPr>
              <a:t>26 Hoofdletters</a:t>
            </a:r>
          </a:p>
          <a:p>
            <a:pPr>
              <a:buFont typeface="Arial" pitchFamily="34" charset="0"/>
              <a:buChar char="•"/>
            </a:pPr>
            <a:r>
              <a:rPr lang="nl-NL" b="1">
                <a:cs typeface="Calibri Light"/>
              </a:rPr>
              <a:t>10 Cijfers</a:t>
            </a:r>
          </a:p>
          <a:p>
            <a:pPr>
              <a:buFont typeface="Arial" pitchFamily="34" charset="0"/>
              <a:buChar char="•"/>
            </a:pPr>
            <a:r>
              <a:rPr lang="nl-NL" b="1">
                <a:cs typeface="Calibri Light"/>
              </a:rPr>
              <a:t>34 Leestekens</a:t>
            </a:r>
          </a:p>
          <a:p>
            <a:pPr marL="0" indent="0">
              <a:buNone/>
            </a:pPr>
            <a:r>
              <a:rPr lang="nl-NL" b="1">
                <a:cs typeface="Calibri Light"/>
              </a:rPr>
              <a:t>Dus in totaal 96 karakters mogelijk in een redelijk  een wachtwoord.</a:t>
            </a:r>
          </a:p>
          <a:p>
            <a:pPr>
              <a:buFont typeface="Arial" pitchFamily="34" charset="0"/>
              <a:buChar char="•"/>
            </a:pPr>
            <a:endParaRPr lang="nl-NL" b="1">
              <a:cs typeface="Calibri Light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374C095-154B-4409-A1A6-EF93BC8C9D21}"/>
              </a:ext>
            </a:extLst>
          </p:cNvPr>
          <p:cNvSpPr txBox="1"/>
          <p:nvPr/>
        </p:nvSpPr>
        <p:spPr>
          <a:xfrm>
            <a:off x="116114" y="615768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>
                <a:cs typeface="Calibri Light"/>
              </a:rPr>
              <a:t>©</a:t>
            </a:r>
            <a:r>
              <a:rPr lang="nl-NL" b="1" err="1">
                <a:cs typeface="Calibri Light"/>
              </a:rPr>
              <a:t>Powerpointpro</a:t>
            </a:r>
            <a:endParaRPr lang="nl-NL" err="1"/>
          </a:p>
        </p:txBody>
      </p:sp>
    </p:spTree>
    <p:extLst>
      <p:ext uri="{BB962C8B-B14F-4D97-AF65-F5344CB8AC3E}">
        <p14:creationId xmlns:p14="http://schemas.microsoft.com/office/powerpoint/2010/main" val="413990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3</TotalTime>
  <Words>408</Words>
  <Application>Microsoft Office PowerPoint</Application>
  <PresentationFormat>Breedbeeld</PresentationFormat>
  <Paragraphs>144</Paragraphs>
  <Slides>20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Garamond</vt:lpstr>
      <vt:lpstr>Segoe UI</vt:lpstr>
      <vt:lpstr>Metropolitan</vt:lpstr>
      <vt:lpstr>Hacken en beveiligen</vt:lpstr>
      <vt:lpstr>Inhoud</vt:lpstr>
      <vt:lpstr>Onderzoeksvraag</vt:lpstr>
      <vt:lpstr>Wat is hacken nou eigenlijk?</vt:lpstr>
      <vt:lpstr>Hoe beveilig je je computer?</vt:lpstr>
      <vt:lpstr>Virussen</vt:lpstr>
      <vt:lpstr>Soorten hackers</vt:lpstr>
      <vt:lpstr>Filmpje #hilarisch </vt:lpstr>
      <vt:lpstr>Hoe maak je een goed wachtwoord/wachtzin?</vt:lpstr>
      <vt:lpstr>Hoe maak je een goed wachtwoord?</vt:lpstr>
      <vt:lpstr>Onderzoeksvraag</vt:lpstr>
      <vt:lpstr>Handige sites</vt:lpstr>
      <vt:lpstr>Een grappig trucje</vt:lpstr>
      <vt:lpstr>Een grappig trucje</vt:lpstr>
      <vt:lpstr>Een grappig trucje</vt:lpstr>
      <vt:lpstr>Een grappig trucje</vt:lpstr>
      <vt:lpstr>Een grappig trucje</vt:lpstr>
      <vt:lpstr>Een grappig trucje</vt:lpstr>
      <vt:lpstr>Bronnen</vt:lpstr>
      <vt:lpstr>Vragen, Tips &amp; Tops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</dc:title>
  <dc:creator>Regenboog Groep8</dc:creator>
  <cp:lastModifiedBy>Regenboog, Groep8 Account</cp:lastModifiedBy>
  <cp:revision>12</cp:revision>
  <dcterms:created xsi:type="dcterms:W3CDTF">2012-07-30T23:35:21Z</dcterms:created>
  <dcterms:modified xsi:type="dcterms:W3CDTF">2019-06-26T11:18:04Z</dcterms:modified>
</cp:coreProperties>
</file>